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7" r:id="rId2"/>
    <p:sldId id="258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60" r:id="rId11"/>
    <p:sldId id="264" r:id="rId12"/>
    <p:sldId id="261" r:id="rId13"/>
    <p:sldId id="262" r:id="rId14"/>
    <p:sldId id="263" r:id="rId15"/>
    <p:sldId id="265" r:id="rId16"/>
    <p:sldId id="266" r:id="rId17"/>
    <p:sldId id="267" r:id="rId18"/>
    <p:sldId id="268" r:id="rId19"/>
    <p:sldId id="269" r:id="rId20"/>
  </p:sldIdLst>
  <p:sldSz cx="9906000" cy="6858000" type="A4"/>
  <p:notesSz cx="6858000" cy="9144000"/>
  <p:embeddedFontLst>
    <p:embeddedFont>
      <p:font typeface="Mont Heavy DEMO" panose="020B0600000101010101" charset="0"/>
      <p:bold r:id="rId21"/>
    </p:embeddedFont>
    <p:embeddedFont>
      <p:font typeface="맑은 고딕" panose="020B0503020000020004" pitchFamily="50" charset="-127"/>
      <p:regular r:id="rId22"/>
      <p:bold r:id="rId23"/>
    </p:embeddedFont>
    <p:embeddedFont>
      <p:font typeface="KoPubWorld돋움체_Pro Bold" panose="020B0600000101010101" charset="-127"/>
      <p:bold r:id="rId24"/>
    </p:embeddedFont>
    <p:embeddedFont>
      <p:font typeface="KoPubWorld돋움체_Pro Light" panose="020B0600000101010101" charset="-127"/>
      <p:regular r:id="rId25"/>
    </p:embeddedFont>
    <p:embeddedFont>
      <p:font typeface="나눔바른고딕 Light" panose="020B0603020101020101" pitchFamily="50" charset="-127"/>
      <p:regular r:id="rId2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4F59"/>
    <a:srgbClr val="C471ED"/>
    <a:srgbClr val="12C2E9"/>
    <a:srgbClr val="004A88"/>
    <a:srgbClr val="1A7B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834" y="78"/>
      </p:cViewPr>
      <p:guideLst>
        <p:guide orient="horz" pos="2205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5274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021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002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60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042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6452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699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011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71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006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13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DC565-A29C-4F3D-B492-60CF5ED852D5}" type="datetimeFigureOut">
              <a:rPr lang="ko-KR" altLang="en-US" smtClean="0"/>
              <a:t>2021-02-24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62E27-1C2E-468A-96CD-9E450F0E5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027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42950" rtl="0" eaLnBrk="1" latinLnBrk="1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1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483726" y="2047154"/>
            <a:ext cx="4128031" cy="156265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83725" y="1439759"/>
            <a:ext cx="5543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spc="600" dirty="0">
                <a:solidFill>
                  <a:srgbClr val="FFC000"/>
                </a:solidFill>
                <a:latin typeface="Mont Heavy DEMO" panose="00000A00000000000000" pitchFamily="50" charset="0"/>
              </a:rPr>
              <a:t>e</a:t>
            </a:r>
            <a:r>
              <a:rPr lang="en-US" altLang="ko-KR" sz="3600" spc="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-LEARNING</a:t>
            </a:r>
            <a:endParaRPr lang="ko-KR" altLang="en-US" sz="3600" spc="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65" name="자유형 64"/>
          <p:cNvSpPr/>
          <p:nvPr/>
        </p:nvSpPr>
        <p:spPr>
          <a:xfrm rot="20563041">
            <a:off x="4336710" y="1590343"/>
            <a:ext cx="210275" cy="306225"/>
          </a:xfrm>
          <a:custGeom>
            <a:avLst/>
            <a:gdLst>
              <a:gd name="connsiteX0" fmla="*/ 163513 w 327025"/>
              <a:gd name="connsiteY0" fmla="*/ 0 h 542924"/>
              <a:gd name="connsiteX1" fmla="*/ 327025 w 327025"/>
              <a:gd name="connsiteY1" fmla="*/ 422275 h 542924"/>
              <a:gd name="connsiteX2" fmla="*/ 208757 w 327025"/>
              <a:gd name="connsiteY2" fmla="*/ 376556 h 542924"/>
              <a:gd name="connsiteX3" fmla="*/ 208757 w 327025"/>
              <a:gd name="connsiteY3" fmla="*/ 422275 h 542924"/>
              <a:gd name="connsiteX4" fmla="*/ 208756 w 327025"/>
              <a:gd name="connsiteY4" fmla="*/ 422275 h 542924"/>
              <a:gd name="connsiteX5" fmla="*/ 208756 w 327025"/>
              <a:gd name="connsiteY5" fmla="*/ 542924 h 542924"/>
              <a:gd name="connsiteX6" fmla="*/ 118268 w 327025"/>
              <a:gd name="connsiteY6" fmla="*/ 542924 h 542924"/>
              <a:gd name="connsiteX7" fmla="*/ 118268 w 327025"/>
              <a:gd name="connsiteY7" fmla="*/ 376556 h 542924"/>
              <a:gd name="connsiteX8" fmla="*/ 0 w 327025"/>
              <a:gd name="connsiteY8" fmla="*/ 422275 h 54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025" h="542924">
                <a:moveTo>
                  <a:pt x="163513" y="0"/>
                </a:moveTo>
                <a:lnTo>
                  <a:pt x="327025" y="422275"/>
                </a:lnTo>
                <a:lnTo>
                  <a:pt x="208757" y="376556"/>
                </a:lnTo>
                <a:lnTo>
                  <a:pt x="208757" y="422275"/>
                </a:lnTo>
                <a:lnTo>
                  <a:pt x="208756" y="422275"/>
                </a:lnTo>
                <a:lnTo>
                  <a:pt x="208756" y="542924"/>
                </a:lnTo>
                <a:lnTo>
                  <a:pt x="118268" y="542924"/>
                </a:lnTo>
                <a:lnTo>
                  <a:pt x="118268" y="376556"/>
                </a:lnTo>
                <a:lnTo>
                  <a:pt x="0" y="4222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380362" y="2566970"/>
            <a:ext cx="5877317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</a:t>
            </a:r>
          </a:p>
          <a:p>
            <a:pPr fontAlgn="base" latinLnBrk="0">
              <a:lnSpc>
                <a:spcPct val="120000"/>
              </a:lnSpc>
            </a:pP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2021 -1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학기 </a:t>
            </a:r>
            <a:r>
              <a:rPr lang="ko-KR" altLang="en-US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수강 안내</a:t>
            </a:r>
            <a:endParaRPr lang="ko-KR" altLang="en-US" sz="28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100" name="그림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25" y="5923722"/>
            <a:ext cx="2683707" cy="5220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1277" y="3926617"/>
            <a:ext cx="3420187" cy="4247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학생 안내용</a:t>
            </a:r>
          </a:p>
        </p:txBody>
      </p:sp>
      <p:sp>
        <p:nvSpPr>
          <p:cNvPr id="9" name="갈매기형 수장 8"/>
          <p:cNvSpPr/>
          <p:nvPr/>
        </p:nvSpPr>
        <p:spPr>
          <a:xfrm>
            <a:off x="483725" y="3979957"/>
            <a:ext cx="287552" cy="31805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70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679002"/>
              </p:ext>
            </p:extLst>
          </p:nvPr>
        </p:nvGraphicFramePr>
        <p:xfrm>
          <a:off x="1380699" y="1917493"/>
          <a:ext cx="7887125" cy="4295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2731">
                  <a:extLst>
                    <a:ext uri="{9D8B030D-6E8A-4147-A177-3AD203B41FA5}">
                      <a16:colId xmlns:a16="http://schemas.microsoft.com/office/drawing/2014/main" val="1985127857"/>
                    </a:ext>
                  </a:extLst>
                </a:gridCol>
                <a:gridCol w="2356770">
                  <a:extLst>
                    <a:ext uri="{9D8B030D-6E8A-4147-A177-3AD203B41FA5}">
                      <a16:colId xmlns:a16="http://schemas.microsoft.com/office/drawing/2014/main" val="3816392010"/>
                    </a:ext>
                  </a:extLst>
                </a:gridCol>
                <a:gridCol w="3857624">
                  <a:extLst>
                    <a:ext uri="{9D8B030D-6E8A-4147-A177-3AD203B41FA5}">
                      <a16:colId xmlns:a16="http://schemas.microsoft.com/office/drawing/2014/main" val="591511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3. 2 (</a:t>
                      </a:r>
                      <a:r>
                        <a:rPr lang="ko-KR" altLang="en-US" sz="14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화</a:t>
                      </a:r>
                      <a:r>
                        <a:rPr lang="en-US" altLang="ko-KR" sz="14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</a:t>
                      </a:r>
                      <a:r>
                        <a:rPr lang="en-US" altLang="ko-KR" sz="14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14:00 ~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개강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대학 </a:t>
                      </a: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e-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러닝 기반 학점인정 컨소시엄 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LMS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에서 학습 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(selc.or.kr)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657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4. 10 (</a:t>
                      </a:r>
                      <a:r>
                        <a:rPr lang="ko-KR" altLang="en-US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토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~ 4. 11 (</a:t>
                      </a:r>
                      <a:r>
                        <a:rPr lang="ko-KR" altLang="en-US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중간고사 </a:t>
                      </a:r>
                      <a:endParaRPr lang="ko-KR" altLang="en-US" sz="14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On-line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시험 진행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서버 장애로 인해 정상적으로 시험을 실시하지 못하였을 경우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, </a:t>
                      </a:r>
                      <a:endParaRPr lang="ko-KR" altLang="en-US" sz="11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익주 </a:t>
                      </a: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동일시간에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재시험 </a:t>
                      </a:r>
                      <a:r>
                        <a:rPr lang="ko-KR" altLang="en-US" sz="11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실시예정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재시험시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,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일정 추후 공지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</a:t>
                      </a:r>
                      <a:endParaRPr lang="ko-KR" altLang="en-US" sz="11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061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5. 17 (</a:t>
                      </a:r>
                      <a:r>
                        <a:rPr lang="ko-KR" altLang="en-US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~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6. 8(</a:t>
                      </a:r>
                      <a:r>
                        <a:rPr lang="ko-KR" altLang="en-US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강의만족도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평가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74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6. 5 (</a:t>
                      </a:r>
                      <a:r>
                        <a:rPr lang="ko-KR" altLang="en-US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토</a:t>
                      </a:r>
                      <a:r>
                        <a:rPr lang="en-US" altLang="ko-KR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~  6. 6 (</a:t>
                      </a:r>
                      <a:r>
                        <a:rPr lang="ko-KR" altLang="en-US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</a:t>
                      </a:r>
                      <a:endParaRPr lang="ko-KR" altLang="en-US" sz="1200" kern="1200" spc="-8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기말고사</a:t>
                      </a:r>
                      <a:endParaRPr lang="ko-KR" altLang="en-US" sz="14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On-line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시험 진행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서버 장애로 인해 정상적으로 시험을 실시하지 못하였을 경우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, </a:t>
                      </a:r>
                      <a:endParaRPr lang="ko-KR" altLang="en-US" sz="11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익주 </a:t>
                      </a: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동일시간에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재시험 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실시 예정 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재시험시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,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일정 추후 공지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</a:t>
                      </a:r>
                      <a:endParaRPr lang="ko-KR" altLang="en-US" sz="11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258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6.  6 (</a:t>
                      </a:r>
                      <a:r>
                        <a:rPr lang="ko-KR" altLang="en-US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~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6. 9 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수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</a:t>
                      </a:r>
                      <a:endParaRPr lang="ko-KR" altLang="en-US" sz="1100" kern="1200" spc="-8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성적채점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및 </a:t>
                      </a:r>
                      <a:r>
                        <a:rPr lang="ko-KR" altLang="en-US" sz="11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성적입력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기간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527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6. 10 (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목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~  6. 15 (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화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</a:t>
                      </a:r>
                      <a:endParaRPr lang="ko-KR" altLang="en-US" sz="1200" kern="1200" spc="-8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성적 열람</a:t>
                      </a:r>
                      <a:r>
                        <a:rPr lang="en-US" altLang="ko-KR" sz="12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/</a:t>
                      </a:r>
                      <a:r>
                        <a:rPr lang="ko-KR" altLang="en-US" sz="12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이의신청 및 </a:t>
                      </a:r>
                      <a:r>
                        <a:rPr lang="ko-KR" altLang="en-US" sz="1200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정정기간</a:t>
                      </a:r>
                      <a:r>
                        <a:rPr lang="ko-KR" altLang="en-US" sz="12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이의신청기간 </a:t>
                      </a:r>
                      <a:r>
                        <a:rPr lang="ko-KR" altLang="en-US" sz="14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외 </a:t>
                      </a:r>
                      <a:r>
                        <a:rPr lang="ko-KR" altLang="en-US" sz="14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절대 </a:t>
                      </a:r>
                      <a:r>
                        <a:rPr lang="ko-KR" altLang="en-US" sz="14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성적정정</a:t>
                      </a:r>
                      <a:r>
                        <a:rPr lang="ko-KR" altLang="en-US" sz="14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 불가</a:t>
                      </a:r>
                      <a:endParaRPr lang="ko-KR" altLang="en-US" sz="14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rgbClr val="FFC000"/>
                        </a:solidFill>
                        <a:latin typeface="KoPubWorld돋움체_Pro Bold" panose="00000800000000000000" pitchFamily="50" charset="-127"/>
                        <a:ea typeface="KoPubWorld돋움체_Pro Bold" panose="00000800000000000000" pitchFamily="50" charset="-127"/>
                        <a:cs typeface="KoPubWorld돋움체_Pro Bold" panose="000008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090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6. 17 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목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</a:t>
                      </a:r>
                      <a:r>
                        <a:rPr lang="en-US" altLang="ko-KR" sz="110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14:00 ~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참여대학 별 </a:t>
                      </a:r>
                      <a:r>
                        <a:rPr lang="ko-KR" altLang="en-US" sz="11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최종성적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총점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다운로드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대학 </a:t>
                      </a:r>
                      <a:r>
                        <a:rPr lang="en-US" altLang="ko-KR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e-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러닝 기반 학점인정 컨소시엄에서 공문 발송 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06. 17 (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목</a:t>
                      </a: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시 이후 참여대학에서 대학 </a:t>
                      </a: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e-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러닝 기반 학점인정 컨소시엄 </a:t>
                      </a:r>
                      <a:endParaRPr lang="en-US" altLang="ko-KR" sz="1100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홈페이지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접속 후</a:t>
                      </a:r>
                      <a:r>
                        <a:rPr lang="en-US" altLang="ko-KR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,  </a:t>
                      </a:r>
                      <a:r>
                        <a:rPr lang="ko-KR" altLang="en-US" sz="11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성적 </a:t>
                      </a:r>
                      <a:r>
                        <a:rPr lang="ko-KR" altLang="en-US" sz="11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다운로드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576849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03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1047" y="890173"/>
            <a:ext cx="419740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학사일정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24261" y="6289047"/>
            <a:ext cx="4344525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400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</a:t>
            </a:r>
            <a:r>
              <a:rPr lang="en-US" altLang="ko-KR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상기 </a:t>
            </a:r>
            <a:r>
              <a:rPr lang="ko-KR" altLang="en-US" sz="1400" b="1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학사일정은</a:t>
            </a:r>
            <a:r>
              <a:rPr lang="ko-KR" altLang="en-US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컨소시엄 사정에 따라 변경될 수 있습니다</a:t>
            </a:r>
            <a:r>
              <a:rPr lang="en-US" altLang="ko-KR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.</a:t>
            </a:r>
            <a:endParaRPr lang="ko-KR" altLang="en-US" sz="1400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745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04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0095" y="890246"/>
            <a:ext cx="33550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강의수강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수업</a:t>
            </a: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①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82060" y="2244432"/>
            <a:ext cx="3099740" cy="75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개강일</a:t>
            </a:r>
            <a:endParaRPr lang="en-US" altLang="ko-KR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2021. 3. 2 (</a:t>
            </a:r>
            <a:r>
              <a:rPr lang="ko-KR" altLang="en-US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화</a:t>
            </a: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 </a:t>
            </a:r>
            <a:r>
              <a:rPr lang="en-US" altLang="ko-KR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14:00</a:t>
            </a:r>
            <a:endParaRPr lang="ko-KR" altLang="en-US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2347281" y="2185731"/>
            <a:ext cx="874644" cy="1095116"/>
            <a:chOff x="2734653" y="2512301"/>
            <a:chExt cx="666571" cy="705667"/>
          </a:xfrm>
        </p:grpSpPr>
        <p:grpSp>
          <p:nvGrpSpPr>
            <p:cNvPr id="8" name="그룹 7"/>
            <p:cNvGrpSpPr/>
            <p:nvPr/>
          </p:nvGrpSpPr>
          <p:grpSpPr>
            <a:xfrm>
              <a:off x="2734653" y="2551397"/>
              <a:ext cx="666571" cy="666571"/>
              <a:chOff x="2085174" y="1939895"/>
              <a:chExt cx="1273323" cy="1273323"/>
            </a:xfrm>
          </p:grpSpPr>
          <p:sp>
            <p:nvSpPr>
              <p:cNvPr id="4" name="모서리가 둥근 직사각형 3"/>
              <p:cNvSpPr/>
              <p:nvPr/>
            </p:nvSpPr>
            <p:spPr>
              <a:xfrm>
                <a:off x="2085174" y="1939895"/>
                <a:ext cx="1273323" cy="1273323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" name="그룹 5"/>
              <p:cNvGrpSpPr/>
              <p:nvPr/>
            </p:nvGrpSpPr>
            <p:grpSpPr>
              <a:xfrm>
                <a:off x="2262501" y="2429142"/>
                <a:ext cx="918668" cy="602478"/>
                <a:chOff x="2264636" y="2392822"/>
                <a:chExt cx="918668" cy="602478"/>
              </a:xfrm>
              <a:solidFill>
                <a:srgbClr val="004A88"/>
              </a:solidFill>
            </p:grpSpPr>
            <p:sp>
              <p:nvSpPr>
                <p:cNvPr id="5" name="모서리가 둥근 직사각형 4"/>
                <p:cNvSpPr/>
                <p:nvPr/>
              </p:nvSpPr>
              <p:spPr>
                <a:xfrm>
                  <a:off x="2264636" y="2392822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모서리가 둥근 직사각형 14"/>
                <p:cNvSpPr/>
                <p:nvPr/>
              </p:nvSpPr>
              <p:spPr>
                <a:xfrm>
                  <a:off x="2580829" y="2392822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모서리가 둥근 직사각형 15"/>
                <p:cNvSpPr/>
                <p:nvPr/>
              </p:nvSpPr>
              <p:spPr>
                <a:xfrm>
                  <a:off x="2901293" y="2392822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모서리가 둥근 직사각형 16"/>
                <p:cNvSpPr/>
                <p:nvPr/>
              </p:nvSpPr>
              <p:spPr>
                <a:xfrm>
                  <a:off x="2264636" y="2713289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모서리가 둥근 직사각형 17"/>
                <p:cNvSpPr/>
                <p:nvPr/>
              </p:nvSpPr>
              <p:spPr>
                <a:xfrm>
                  <a:off x="2580829" y="2713289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모서리가 둥근 직사각형 21"/>
                <p:cNvSpPr/>
                <p:nvPr/>
              </p:nvSpPr>
              <p:spPr>
                <a:xfrm>
                  <a:off x="2901293" y="2713289"/>
                  <a:ext cx="282011" cy="282011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7" name="직사각형 6"/>
              <p:cNvSpPr/>
              <p:nvPr/>
            </p:nvSpPr>
            <p:spPr>
              <a:xfrm>
                <a:off x="2085174" y="2247544"/>
                <a:ext cx="1273323" cy="59821"/>
              </a:xfrm>
              <a:prstGeom prst="rect">
                <a:avLst/>
              </a:prstGeom>
              <a:solidFill>
                <a:srgbClr val="004A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" name="타원 8"/>
            <p:cNvSpPr/>
            <p:nvPr/>
          </p:nvSpPr>
          <p:spPr>
            <a:xfrm>
              <a:off x="2899715" y="2569433"/>
              <a:ext cx="82550" cy="82550"/>
            </a:xfrm>
            <a:prstGeom prst="ellipse">
              <a:avLst/>
            </a:prstGeom>
            <a:solidFill>
              <a:srgbClr val="004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3152030" y="2569433"/>
              <a:ext cx="82550" cy="82550"/>
            </a:xfrm>
            <a:prstGeom prst="ellipse">
              <a:avLst/>
            </a:prstGeom>
            <a:solidFill>
              <a:srgbClr val="004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2918130" y="2512301"/>
              <a:ext cx="45719" cy="80526"/>
            </a:xfrm>
            <a:prstGeom prst="roundRect">
              <a:avLst/>
            </a:prstGeom>
            <a:solidFill>
              <a:srgbClr val="004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3170056" y="2512301"/>
              <a:ext cx="45719" cy="80526"/>
            </a:xfrm>
            <a:prstGeom prst="roundRect">
              <a:avLst/>
            </a:prstGeom>
            <a:solidFill>
              <a:srgbClr val="004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642505" y="4454737"/>
            <a:ext cx="2440241" cy="4247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출석인정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2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가지 기준</a:t>
            </a:r>
            <a:endParaRPr lang="en-US" altLang="ko-KR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3399314" y="4794635"/>
            <a:ext cx="5959370" cy="1246745"/>
            <a:chOff x="4551671" y="3098012"/>
            <a:chExt cx="5959370" cy="1246745"/>
          </a:xfrm>
        </p:grpSpPr>
        <p:sp>
          <p:nvSpPr>
            <p:cNvPr id="33" name="TextBox 32"/>
            <p:cNvSpPr txBox="1"/>
            <p:nvPr/>
          </p:nvSpPr>
          <p:spPr>
            <a:xfrm>
              <a:off x="4551671" y="3206554"/>
              <a:ext cx="1802452" cy="7571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en-US" altLang="ko-KR" sz="36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FFC000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[</a:t>
              </a:r>
              <a:endParaRPr lang="ko-KR" altLang="en-US" sz="3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94036" y="3098012"/>
              <a:ext cx="5717005" cy="9233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50000"/>
                </a:lnSpc>
              </a:pP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출석인정기간</a:t>
              </a: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</a:t>
              </a:r>
              <a:r>
                <a:rPr lang="en-US" altLang="ko-KR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:  </a:t>
              </a: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주어진 </a:t>
              </a:r>
              <a:r>
                <a:rPr lang="ko-KR" altLang="en-US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학습기간</a:t>
              </a:r>
              <a:r>
                <a:rPr lang="ko-KR" altLang="en-US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내에 </a:t>
              </a:r>
              <a:r>
                <a:rPr lang="ko-KR" altLang="en-US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수강완료하였는지</a:t>
              </a:r>
              <a:endPara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fontAlgn="base" latinLnBrk="0">
                <a:lnSpc>
                  <a:spcPct val="150000"/>
                </a:lnSpc>
              </a:pP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출석인정시간</a:t>
              </a: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</a:t>
              </a:r>
              <a:r>
                <a:rPr lang="en-US" altLang="ko-KR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:  </a:t>
              </a:r>
              <a:r>
                <a:rPr lang="ko-KR" altLang="en-US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주어진 </a:t>
              </a:r>
              <a:r>
                <a:rPr lang="ko-KR" altLang="en-US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학습인정시간을 모두 </a:t>
              </a:r>
              <a:r>
                <a:rPr lang="ko-KR" altLang="en-US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수강완료하였는지</a:t>
              </a:r>
              <a:endPara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94036" y="3871551"/>
              <a:ext cx="5406904" cy="47320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50000"/>
                </a:lnSpc>
              </a:pP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※ </a:t>
              </a: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 </a:t>
              </a:r>
              <a:r>
                <a:rPr lang="ko-KR" altLang="en-US" sz="1400" spc="-120" dirty="0" err="1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출석인정에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대한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2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가지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기준을 </a:t>
              </a:r>
              <a:r>
                <a:rPr lang="ko-KR" altLang="en-US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모두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 충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족하였을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때 </a:t>
              </a:r>
              <a:r>
                <a:rPr lang="en-US" altLang="ko-KR" sz="1400" spc="-8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100%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출석으로 인정</a:t>
              </a: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679220" y="2911003"/>
            <a:ext cx="4820724" cy="10895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온라인 </a:t>
            </a: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수업기간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: 16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(1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~ 7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/ 9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~ 15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</a:p>
          <a:p>
            <a:pPr fontAlgn="base" latinLnBrk="0">
              <a:lnSpc>
                <a:spcPct val="120000"/>
              </a:lnSpc>
            </a:pPr>
            <a:endParaRPr lang="en-US" altLang="ko-KR" spc="-8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2021. 3. 2 (</a:t>
            </a:r>
            <a:r>
              <a:rPr lang="ko-KR" altLang="en-US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화</a:t>
            </a: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en-US" altLang="ko-KR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14:00 ~ </a:t>
            </a: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6. 1 (</a:t>
            </a:r>
            <a:r>
              <a:rPr lang="ko-KR" altLang="en-US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화</a:t>
            </a:r>
            <a:r>
              <a:rPr lang="en-US" altLang="ko-KR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en-US" altLang="ko-KR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13:59</a:t>
            </a:r>
            <a:endParaRPr lang="ko-KR" altLang="en-US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160058" y="3186255"/>
            <a:ext cx="1845377" cy="437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ct val="16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※ 8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중간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/ 16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 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기말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  <a:endParaRPr lang="ko-KR" altLang="en-US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679220" y="2288850"/>
            <a:ext cx="741705" cy="342557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79220" y="4494250"/>
            <a:ext cx="1838985" cy="342557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3711024" y="3605152"/>
            <a:ext cx="3572645" cy="33989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갈매기형 수장 23"/>
          <p:cNvSpPr/>
          <p:nvPr/>
        </p:nvSpPr>
        <p:spPr>
          <a:xfrm>
            <a:off x="3496001" y="2708536"/>
            <a:ext cx="174929" cy="17257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3" name="갈매기형 수장 42"/>
          <p:cNvSpPr/>
          <p:nvPr/>
        </p:nvSpPr>
        <p:spPr>
          <a:xfrm>
            <a:off x="3496000" y="3031609"/>
            <a:ext cx="174929" cy="17257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4" name="갈매기형 수장 43"/>
          <p:cNvSpPr/>
          <p:nvPr/>
        </p:nvSpPr>
        <p:spPr>
          <a:xfrm>
            <a:off x="3496000" y="3693550"/>
            <a:ext cx="174929" cy="172571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22153"/>
              </p:ext>
            </p:extLst>
          </p:nvPr>
        </p:nvGraphicFramePr>
        <p:xfrm>
          <a:off x="1347412" y="1667871"/>
          <a:ext cx="7902577" cy="5020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931">
                  <a:extLst>
                    <a:ext uri="{9D8B030D-6E8A-4147-A177-3AD203B41FA5}">
                      <a16:colId xmlns:a16="http://schemas.microsoft.com/office/drawing/2014/main" val="679483397"/>
                    </a:ext>
                  </a:extLst>
                </a:gridCol>
                <a:gridCol w="2741557">
                  <a:extLst>
                    <a:ext uri="{9D8B030D-6E8A-4147-A177-3AD203B41FA5}">
                      <a16:colId xmlns:a16="http://schemas.microsoft.com/office/drawing/2014/main" val="1459932469"/>
                    </a:ext>
                  </a:extLst>
                </a:gridCol>
                <a:gridCol w="2443352">
                  <a:extLst>
                    <a:ext uri="{9D8B030D-6E8A-4147-A177-3AD203B41FA5}">
                      <a16:colId xmlns:a16="http://schemas.microsoft.com/office/drawing/2014/main" val="2344422395"/>
                    </a:ext>
                  </a:extLst>
                </a:gridCol>
                <a:gridCol w="1864737">
                  <a:extLst>
                    <a:ext uri="{9D8B030D-6E8A-4147-A177-3AD203B41FA5}">
                      <a16:colId xmlns:a16="http://schemas.microsoft.com/office/drawing/2014/main" val="5537667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1200" spc="-120" baseline="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강의주차</a:t>
                      </a:r>
                      <a:endParaRPr lang="ko-KR" altLang="en-US" sz="1200" b="1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rgbClr val="004A88"/>
                        </a:solidFill>
                        <a:latin typeface="KoPubWorld돋움체_Pro Bold" panose="00000800000000000000" pitchFamily="50" charset="-127"/>
                        <a:ea typeface="KoPubWorld돋움체_Pro Bold" panose="00000800000000000000" pitchFamily="50" charset="-127"/>
                        <a:cs typeface="KoPubWorld돋움체_Pro Bold" panose="000008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1200" spc="-12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정규 출석인정기간</a:t>
                      </a:r>
                      <a:r>
                        <a:rPr lang="ko-KR" altLang="en-US" sz="1200" b="1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  </a:t>
                      </a:r>
                      <a:r>
                        <a:rPr lang="en-US" altLang="ko-KR" sz="1100" b="1" kern="1200" spc="-12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(</a:t>
                      </a:r>
                      <a:r>
                        <a:rPr lang="ko-KR" altLang="en-US" sz="1100" b="1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시작일</a:t>
                      </a:r>
                      <a:r>
                        <a:rPr lang="ko-KR" altLang="en-US" sz="1100" b="1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 </a:t>
                      </a:r>
                      <a:r>
                        <a:rPr lang="en-US" altLang="ko-KR" sz="1100" b="1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14:00 ~ </a:t>
                      </a:r>
                      <a:r>
                        <a:rPr lang="ko-KR" altLang="en-US" sz="1100" b="1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마감일</a:t>
                      </a:r>
                      <a:r>
                        <a:rPr lang="ko-KR" altLang="en-US" sz="1100" b="1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 </a:t>
                      </a:r>
                      <a:r>
                        <a:rPr lang="en-US" altLang="ko-KR" sz="1100" b="1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C00000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13:59)</a:t>
                      </a:r>
                      <a:endParaRPr lang="ko-KR" altLang="en-US" sz="1100" b="1" kern="1200" spc="-8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rgbClr val="C00000"/>
                        </a:solidFill>
                        <a:latin typeface="KoPubWorld돋움체_Pro Bold" panose="00000800000000000000" pitchFamily="50" charset="-127"/>
                        <a:ea typeface="KoPubWorld돋움체_Pro Bold" panose="00000800000000000000" pitchFamily="50" charset="-127"/>
                        <a:cs typeface="KoPubWorld돋움체_Pro Bold" panose="000008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지각인정기간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결석기간</a:t>
                      </a:r>
                      <a:endParaRPr lang="ko-KR" altLang="en-US" sz="1200" b="1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rgbClr val="004A88"/>
                        </a:solidFill>
                        <a:latin typeface="KoPubWorld돋움체_Pro Bold" panose="00000800000000000000" pitchFamily="50" charset="-127"/>
                        <a:ea typeface="KoPubWorld돋움체_Pro Bold" panose="00000800000000000000" pitchFamily="50" charset="-127"/>
                        <a:cs typeface="KoPubWorld돋움체_Pro Bold" panose="000008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281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03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02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000" kern="1200" spc="-8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27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04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27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화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14:00 </a:t>
                      </a:r>
                      <a:r>
                        <a:rPr lang="ko-KR" altLang="en-US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이후 </a:t>
                      </a:r>
                      <a:endParaRPr lang="en-US" altLang="ko-KR" sz="1200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학습완료시</a:t>
                      </a:r>
                      <a:r>
                        <a:rPr lang="ko-KR" altLang="en-US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 </a:t>
                      </a:r>
                      <a:r>
                        <a:rPr lang="ko-KR" altLang="en-US" sz="12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결석처리</a:t>
                      </a:r>
                      <a:endParaRPr lang="ko-KR" altLang="en-US" sz="1200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300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5537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3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03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09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371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4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1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5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03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16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851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6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985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7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507823"/>
                  </a:ext>
                </a:extLst>
              </a:tr>
              <a:tr h="359349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8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04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10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 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토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~ 04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11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 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</a:t>
                      </a:r>
                      <a:r>
                        <a:rPr lang="ko-KR" altLang="en-US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중간고사  온라인 시험 </a:t>
                      </a:r>
                      <a:endParaRPr lang="ko-KR" altLang="en-US" sz="1200" kern="1200" spc="-120" baseline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967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9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04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27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0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04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27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08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06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08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화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14:00 </a:t>
                      </a:r>
                      <a:r>
                        <a:rPr lang="ko-KR" altLang="en-US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이후 </a:t>
                      </a:r>
                      <a:endParaRPr lang="en-US" altLang="ko-KR" sz="1200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학습완료시</a:t>
                      </a:r>
                      <a:r>
                        <a:rPr lang="en-US" altLang="ko-KR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 </a:t>
                      </a:r>
                      <a:r>
                        <a:rPr lang="ko-KR" altLang="en-US" sz="1200" kern="1200" spc="-12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결석처리</a:t>
                      </a:r>
                      <a:endParaRPr lang="ko-KR" altLang="en-US" sz="1200" kern="1200" spc="-12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Bold" panose="020B0600000101010101" charset="-127"/>
                        <a:ea typeface="KoPubWorld돋움체_Pro Bold" panose="020B0600000101010101" charset="-127"/>
                        <a:cs typeface="KoPubWorld돋움체_Pro Bold" panose="020B0600000101010101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469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10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462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11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04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20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11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0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11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08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8590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12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988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13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05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04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0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25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08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616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14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161202"/>
                  </a:ext>
                </a:extLst>
              </a:tr>
              <a:tr h="324235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15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05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18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0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01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01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14:00 ~ 06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월 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08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일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(</a:t>
                      </a:r>
                      <a:r>
                        <a:rPr lang="ko-KR" altLang="en-US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화</a:t>
                      </a:r>
                      <a:r>
                        <a:rPr lang="en-US" altLang="ko-KR" sz="110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) 13:59</a:t>
                      </a:r>
                      <a:endParaRPr lang="ko-KR" altLang="en-US" sz="1100" kern="1200" spc="-80" baseline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KoPubWorld돋움체_Pro Light" panose="00000300000000000000" pitchFamily="50" charset="-127"/>
                        <a:ea typeface="KoPubWorld돋움체_Pro Light" panose="00000300000000000000" pitchFamily="50" charset="-127"/>
                        <a:cs typeface="KoPubWorld돋움체_Pro Light" panose="00000300000000000000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87077"/>
                  </a:ext>
                </a:extLst>
              </a:tr>
              <a:tr h="370852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16</a:t>
                      </a:r>
                      <a:r>
                        <a:rPr lang="ko-KR" altLang="en-US" sz="1000" kern="1200" spc="-12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주차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06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05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토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~ 06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월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06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 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(</a:t>
                      </a:r>
                      <a:r>
                        <a:rPr lang="ko-KR" altLang="en-US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일</a:t>
                      </a:r>
                      <a:r>
                        <a:rPr lang="en-US" altLang="ko-KR" sz="1200" kern="1200" spc="-8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) </a:t>
                      </a:r>
                      <a:r>
                        <a:rPr lang="ko-KR" altLang="en-US" sz="1200" kern="1200" spc="-12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기말고사  온라인 시험</a:t>
                      </a:r>
                    </a:p>
                  </a:txBody>
                  <a:tcPr marT="18000" marB="1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6121564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04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14230" y="888194"/>
            <a:ext cx="27491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강의수강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수업</a:t>
            </a: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②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186384" y="1248857"/>
            <a:ext cx="2382383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 latinLnBrk="0">
              <a:lnSpc>
                <a:spcPct val="120000"/>
              </a:lnSpc>
            </a:pPr>
            <a:r>
              <a:rPr lang="en-US" altLang="ko-KR" sz="16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2021-1</a:t>
            </a:r>
            <a:r>
              <a:rPr lang="ko-KR" altLang="en-US" sz="16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학기 </a:t>
            </a:r>
            <a:r>
              <a:rPr lang="ko-KR" altLang="en-US" sz="16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수업주차</a:t>
            </a:r>
            <a:r>
              <a:rPr lang="ko-KR" altLang="en-US" sz="16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시간표</a:t>
            </a:r>
            <a:endParaRPr lang="en-US" altLang="ko-KR" sz="16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045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295841" y="1718746"/>
            <a:ext cx="1802452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온라인 </a:t>
            </a:r>
            <a:r>
              <a:rPr lang="ko-KR" altLang="en-US" sz="14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출석점수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58721" y="1718746"/>
            <a:ext cx="511862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컨소시엄 홈페이지 로그인 후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[</a:t>
            </a:r>
            <a:r>
              <a:rPr lang="en-US" altLang="ko-KR" sz="12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MY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홈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[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내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강의실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[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클릭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– </a:t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</a:b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왼쪽 게시판의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[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학습현황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]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출석현황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확인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정규학기에는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출석과 지각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결석으로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3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가지 기준으로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출결관리가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이루어짐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지각인정기간내에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출석시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출석점수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감점처리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지각횟수에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따라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결석처리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되지 않음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결석 및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지각횟수에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따라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누적감점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됨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강의실 입장 후 왼쪽 게시판의 </a:t>
            </a:r>
            <a:r>
              <a:rPr lang="en-US" altLang="ko-KR" sz="1200" u="sng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[</a:t>
            </a:r>
            <a:r>
              <a:rPr lang="ko-KR" altLang="en-US" sz="1200" u="sng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필독</a:t>
            </a:r>
            <a:r>
              <a:rPr lang="en-US" altLang="ko-KR" sz="1200" u="sng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] </a:t>
            </a:r>
            <a:r>
              <a:rPr lang="ko-KR" altLang="en-US" sz="1200" u="sng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출석제도</a:t>
            </a:r>
            <a:r>
              <a:rPr lang="ko-KR" altLang="en-US" sz="1200" u="sng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u="sng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상세안내에서 확인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486727"/>
              </p:ext>
            </p:extLst>
          </p:nvPr>
        </p:nvGraphicFramePr>
        <p:xfrm>
          <a:off x="2739876" y="3670679"/>
          <a:ext cx="672797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6423">
                  <a:extLst>
                    <a:ext uri="{9D8B030D-6E8A-4147-A177-3AD203B41FA5}">
                      <a16:colId xmlns:a16="http://schemas.microsoft.com/office/drawing/2014/main" val="2802026212"/>
                    </a:ext>
                  </a:extLst>
                </a:gridCol>
                <a:gridCol w="2048893">
                  <a:extLst>
                    <a:ext uri="{9D8B030D-6E8A-4147-A177-3AD203B41FA5}">
                      <a16:colId xmlns:a16="http://schemas.microsoft.com/office/drawing/2014/main" val="627384823"/>
                    </a:ext>
                  </a:extLst>
                </a:gridCol>
                <a:gridCol w="2242658">
                  <a:extLst>
                    <a:ext uri="{9D8B030D-6E8A-4147-A177-3AD203B41FA5}">
                      <a16:colId xmlns:a16="http://schemas.microsoft.com/office/drawing/2014/main" val="3330513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수강 구분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표시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spc="-15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rgbClr val="004A88"/>
                          </a:solidFill>
                          <a:latin typeface="KoPubWorld돋움체_Pro Bold" panose="00000800000000000000" pitchFamily="50" charset="-127"/>
                          <a:ea typeface="KoPubWorld돋움체_Pro Bold" panose="00000800000000000000" pitchFamily="50" charset="-127"/>
                          <a:cs typeface="KoPubWorld돋움체_Pro Bold" panose="00000800000000000000" pitchFamily="50" charset="-127"/>
                        </a:rPr>
                        <a:t>출석점수</a:t>
                      </a:r>
                      <a:endParaRPr lang="ko-KR" altLang="en-US" sz="1200" b="1" kern="1200" spc="-15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rgbClr val="004A88"/>
                        </a:solidFill>
                        <a:latin typeface="KoPubWorld돋움체_Pro Bold" panose="00000800000000000000" pitchFamily="50" charset="-127"/>
                        <a:ea typeface="KoPubWorld돋움체_Pro Bold" panose="00000800000000000000" pitchFamily="50" charset="-127"/>
                        <a:cs typeface="KoPubWorld돋움체_Pro Bold" panose="00000800000000000000" pitchFamily="50" charset="-127"/>
                      </a:endParaRP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665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350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정규  출석 </a:t>
                      </a:r>
                      <a:r>
                        <a:rPr lang="ko-KR" altLang="en-US" sz="1050" kern="1200" spc="-15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인정기간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내 </a:t>
                      </a:r>
                      <a:r>
                        <a:rPr lang="en-US" altLang="ko-KR" sz="105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100% 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수강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출석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100% 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반영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704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350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지각 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ko-KR" altLang="en-US" sz="1050" kern="1200" spc="-15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인정기간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 내 </a:t>
                      </a:r>
                      <a:r>
                        <a:rPr lang="en-US" altLang="ko-KR" sz="105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100% 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수강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지각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출석비율에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 따른 지각 비율로 감점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189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350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정규 및 지각 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 출석 </a:t>
                      </a:r>
                      <a:r>
                        <a:rPr lang="ko-KR" altLang="en-US" sz="1050" kern="1200" spc="-15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인정기간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 내 </a:t>
                      </a:r>
                      <a:r>
                        <a:rPr lang="en-US" altLang="ko-KR" sz="1050" kern="1200" spc="-80" baseline="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100</a:t>
                      </a:r>
                      <a:r>
                        <a:rPr lang="en-US" altLang="ko-KR" sz="1050" kern="1200" spc="-8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% </a:t>
                      </a:r>
                      <a:r>
                        <a:rPr lang="ko-KR" altLang="en-US" sz="1050" kern="1200" spc="-15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미만 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수강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Light" panose="00000300000000000000" pitchFamily="50" charset="-127"/>
                          <a:ea typeface="KoPubWorld돋움체_Pro Light" panose="00000300000000000000" pitchFamily="50" charset="-127"/>
                          <a:cs typeface="KoPubWorld돋움체_Pro Light" panose="00000300000000000000" pitchFamily="50" charset="-127"/>
                        </a:rPr>
                        <a:t>결석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1200" spc="-150" dirty="0" err="1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출석비율에</a:t>
                      </a:r>
                      <a:r>
                        <a:rPr lang="ko-KR" altLang="en-US" sz="1050" kern="1200" spc="-150" dirty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KoPubWorld돋움체_Pro Bold" panose="020B0600000101010101" charset="-127"/>
                          <a:ea typeface="KoPubWorld돋움체_Pro Bold" panose="020B0600000101010101" charset="-127"/>
                          <a:cs typeface="KoPubWorld돋움체_Pro Bold" panose="020B0600000101010101" charset="-127"/>
                        </a:rPr>
                        <a:t> 따른 결석 비율로 감점</a:t>
                      </a:r>
                    </a:p>
                  </a:txBody>
                  <a:tcPr marL="64770" marR="64770" marT="17907" marB="179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31665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05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5841" y="915391"/>
            <a:ext cx="274911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 평가항목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안내 ①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841" y="5555448"/>
            <a:ext cx="2749116" cy="41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온라인 중간고사 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en-US" altLang="ko-KR" sz="14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On-line 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midterm)</a:t>
            </a:r>
            <a:endParaRPr lang="en-US" altLang="ko-KR" sz="1400" spc="-8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8721" y="5555448"/>
            <a:ext cx="5118629" cy="6924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 과목의 평가기준에 따라 온라인 중간고사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입장 후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강의계획서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시행여부 확인</a:t>
            </a:r>
          </a:p>
        </p:txBody>
      </p:sp>
      <p:cxnSp>
        <p:nvCxnSpPr>
          <p:cNvPr id="5" name="직선 연결선 4"/>
          <p:cNvCxnSpPr/>
          <p:nvPr/>
        </p:nvCxnSpPr>
        <p:spPr>
          <a:xfrm>
            <a:off x="685800" y="1647825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685800" y="5495925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그림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26822" y="1329042"/>
            <a:ext cx="335196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e-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러닝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강의마다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평가기준에 따른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평가비율이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다릅니다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.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872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0" y="6038850"/>
            <a:ext cx="9906000" cy="819150"/>
          </a:xfrm>
          <a:prstGeom prst="rect">
            <a:avLst/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/>
          <p:cNvGrpSpPr/>
          <p:nvPr/>
        </p:nvGrpSpPr>
        <p:grpSpPr>
          <a:xfrm>
            <a:off x="968125" y="6287641"/>
            <a:ext cx="8491913" cy="387798"/>
            <a:chOff x="752945" y="1123760"/>
            <a:chExt cx="8491913" cy="387798"/>
          </a:xfrm>
        </p:grpSpPr>
        <p:sp>
          <p:nvSpPr>
            <p:cNvPr id="40" name="TextBox 39"/>
            <p:cNvSpPr txBox="1"/>
            <p:nvPr/>
          </p:nvSpPr>
          <p:spPr>
            <a:xfrm>
              <a:off x="752945" y="1123760"/>
              <a:ext cx="2008886" cy="3877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en-US" altLang="ko-KR" sz="1600" spc="-15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Q&amp;A </a:t>
              </a:r>
              <a:r>
                <a:rPr lang="ko-KR" altLang="en-US" sz="1600" spc="-15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문의 게시판</a:t>
              </a:r>
              <a:endParaRPr lang="en-US" altLang="ko-KR" sz="16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260051" y="1123760"/>
              <a:ext cx="6984807" cy="3508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컨소시엄 홈페이지 로그인 후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[MY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홈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]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→</a:t>
              </a: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[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내 강의실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]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→</a:t>
              </a: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[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수업홈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]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클릭 → 왼쪽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게시판의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[</a:t>
              </a: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Q&amp;A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]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게시판에 문의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05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73097" y="906407"/>
            <a:ext cx="274911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 평가항목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안내 ②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7412" y="1695381"/>
            <a:ext cx="2008886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퀴즈 </a:t>
            </a:r>
            <a:r>
              <a:rPr lang="en-US" altLang="ko-KR" sz="14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Quiz)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58721" y="1695381"/>
            <a:ext cx="5118629" cy="969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과목의 평가기준에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퀴즈점수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반영시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퀴즈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시행일정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교수자 별도 공지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강의별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과목공지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참고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입장 후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강의계획서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시행여부 확인</a:t>
            </a:r>
          </a:p>
        </p:txBody>
      </p:sp>
      <p:cxnSp>
        <p:nvCxnSpPr>
          <p:cNvPr id="49" name="직선 연결선 48"/>
          <p:cNvCxnSpPr/>
          <p:nvPr/>
        </p:nvCxnSpPr>
        <p:spPr>
          <a:xfrm>
            <a:off x="685800" y="1647825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7412" y="2735108"/>
            <a:ext cx="2008886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과제 </a:t>
            </a:r>
            <a:r>
              <a:rPr lang="en-US" altLang="ko-KR" sz="14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Report)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58721" y="2735108"/>
            <a:ext cx="5118629" cy="969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 과목의 평가기준에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과제점수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반영시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시행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과제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시행일정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교수자 별도 공지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강의별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과목공지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참고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입장 후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강의계획서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시행여부 확인</a:t>
            </a:r>
          </a:p>
        </p:txBody>
      </p:sp>
      <p:cxnSp>
        <p:nvCxnSpPr>
          <p:cNvPr id="50" name="직선 연결선 49"/>
          <p:cNvCxnSpPr/>
          <p:nvPr/>
        </p:nvCxnSpPr>
        <p:spPr>
          <a:xfrm>
            <a:off x="685800" y="2687553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347412" y="3771303"/>
            <a:ext cx="2008886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토론 </a:t>
            </a:r>
            <a:r>
              <a:rPr lang="en-US" altLang="ko-KR" sz="14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</a:t>
            </a:r>
            <a:r>
              <a:rPr lang="en-US" altLang="ko-KR" sz="14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Discussion)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58721" y="3771303"/>
            <a:ext cx="5118629" cy="969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과목의 평가기준에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토론점수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반영시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토론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시행일정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교수자 별도 공지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강의별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과목공지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참고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입장 후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강의계획서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시행여부 확인</a:t>
            </a:r>
          </a:p>
        </p:txBody>
      </p:sp>
      <p:cxnSp>
        <p:nvCxnSpPr>
          <p:cNvPr id="51" name="직선 연결선 50"/>
          <p:cNvCxnSpPr/>
          <p:nvPr/>
        </p:nvCxnSpPr>
        <p:spPr>
          <a:xfrm>
            <a:off x="685800" y="3727280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347412" y="4810422"/>
            <a:ext cx="2008886" cy="3885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5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학습참여</a:t>
            </a:r>
            <a:endParaRPr lang="en-US" altLang="ko-KR" sz="14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58721" y="4810422"/>
            <a:ext cx="5118629" cy="969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과목의 평가기준에 학습참여점수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반영시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시행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학습참여방법 교수자 별도 공지 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강의별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과목공지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참고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수업홈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입장 후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강의계획서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시행여부 확인</a:t>
            </a:r>
          </a:p>
        </p:txBody>
      </p:sp>
      <p:cxnSp>
        <p:nvCxnSpPr>
          <p:cNvPr id="52" name="직선 연결선 51"/>
          <p:cNvCxnSpPr/>
          <p:nvPr/>
        </p:nvCxnSpPr>
        <p:spPr>
          <a:xfrm>
            <a:off x="685800" y="4763474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065475" y="6225871"/>
            <a:ext cx="1264257" cy="617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33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06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08530" y="897806"/>
            <a:ext cx="408245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강의 성적처리 절차 안내</a:t>
            </a:r>
            <a:endParaRPr lang="ko-KR" altLang="en-US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cxnSp>
        <p:nvCxnSpPr>
          <p:cNvPr id="46" name="직선 화살표 연결선 45"/>
          <p:cNvCxnSpPr/>
          <p:nvPr/>
        </p:nvCxnSpPr>
        <p:spPr>
          <a:xfrm>
            <a:off x="914400" y="3230449"/>
            <a:ext cx="8991600" cy="0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둥근 직사각형 1"/>
          <p:cNvSpPr/>
          <p:nvPr/>
        </p:nvSpPr>
        <p:spPr>
          <a:xfrm>
            <a:off x="194894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교수자 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최종점수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총점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산출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324457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학습자 성적 확인 및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이의신청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2" name="모서리가 둥근 직사각형 31"/>
          <p:cNvSpPr/>
          <p:nvPr/>
        </p:nvSpPr>
        <p:spPr>
          <a:xfrm>
            <a:off x="454020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최종점수</a:t>
            </a:r>
            <a:r>
              <a:rPr lang="en-US" altLang="ko-KR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총점</a:t>
            </a:r>
            <a:r>
              <a:rPr lang="en-US" altLang="ko-KR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확정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583583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70C0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학점교류 담당자 최종점수</a:t>
            </a:r>
            <a:r>
              <a:rPr lang="en-US" altLang="ko-KR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총점</a:t>
            </a:r>
            <a:r>
              <a:rPr lang="en-US" altLang="ko-KR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r>
              <a:rPr lang="ko-KR" altLang="en-US" sz="1200" spc="-12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다운로드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713146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소속대학별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최종성적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산출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대학별 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학칙 의거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8427097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2060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성적공개일에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최종성적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및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성적등급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확인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653315" y="2632653"/>
            <a:ext cx="1113882" cy="1265518"/>
          </a:xfrm>
          <a:prstGeom prst="roundRect">
            <a:avLst>
              <a:gd name="adj" fmla="val 5672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 latinLnBrk="0">
              <a:lnSpc>
                <a:spcPct val="120000"/>
              </a:lnSpc>
            </a:pP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기말고사 </a:t>
            </a:r>
            <a:endParaRPr lang="en-US" altLang="ko-KR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5364" y="2067692"/>
            <a:ext cx="2008886" cy="3877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성적처리 절차 안내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653315" y="2072911"/>
            <a:ext cx="1564532" cy="385241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217847" y="4632415"/>
            <a:ext cx="7340338" cy="969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fontAlgn="base" latinLnBrk="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성적열람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및 이의신청기간 이후에는 </a:t>
            </a:r>
            <a:r>
              <a:rPr lang="ko-KR" altLang="en-US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성적정정</a:t>
            </a: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2000" u="sng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절대 </a:t>
            </a:r>
            <a:r>
              <a:rPr lang="ko-KR" altLang="en-US" sz="2000" u="sng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불가</a:t>
            </a:r>
            <a:endParaRPr lang="ko-KR" altLang="en-US" sz="2000" u="sng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marL="342900" indent="-342900" fontAlgn="base" latinLnBrk="0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소속대학 </a:t>
            </a: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학사팀의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2021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년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1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학기 </a:t>
            </a: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성적이의신청일정과는 전혀 무관</a:t>
            </a:r>
          </a:p>
        </p:txBody>
      </p:sp>
    </p:spTree>
    <p:extLst>
      <p:ext uri="{BB962C8B-B14F-4D97-AF65-F5344CB8AC3E}">
        <p14:creationId xmlns:p14="http://schemas.microsoft.com/office/powerpoint/2010/main" val="426393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3219449" y="1826951"/>
            <a:ext cx="6429939" cy="18004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시험응시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전 모의테스트 시행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: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홈페이지 로그인 후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내 강의실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수업홈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시험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응시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응시절차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: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홈페이지 로그인 후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내 강의실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수업홈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시험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응시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중간 및 기말고사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시험 전 유의사항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사전공지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중간 및 기말고사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시험유형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및 내용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응시기간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등 교수자 별도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공지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-&gt;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과목별 시험 운영 기준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교수자 공지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확인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 </a:t>
            </a:r>
            <a:r>
              <a:rPr lang="ko-KR" altLang="en-US" sz="14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수강과목에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따라 </a:t>
            </a:r>
            <a:r>
              <a:rPr lang="ko-KR" altLang="en-US" sz="14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문항수</a:t>
            </a:r>
            <a:r>
              <a:rPr lang="en-US" altLang="ko-KR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4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문제유형</a:t>
            </a:r>
            <a:r>
              <a:rPr lang="ko-KR" altLang="en-US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등이 다를 수 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있음</a:t>
            </a:r>
            <a:endParaRPr lang="ko-KR" altLang="en-US" sz="14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07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1047" y="932956"/>
            <a:ext cx="624088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중간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/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기말고사 평가방법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및</a:t>
            </a: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b="1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성적평가</a:t>
            </a:r>
            <a:r>
              <a:rPr lang="en-US" altLang="ko-KR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성적이의신청 안내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19449" y="4101422"/>
            <a:ext cx="6429939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홈페이지 로그인 후 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내 강의실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수업홈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단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성적확인은 본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컨소시엄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성적열람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및 성적이의신청기간에만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확인가능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fontAlgn="base" latinLnBrk="0">
              <a:lnSpc>
                <a:spcPct val="150000"/>
              </a:lnSpc>
            </a:pP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성적은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강의계획서에 안내된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평가항목별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점수를 종합하여 부여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출석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퀴즈시험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중간고사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기말고사는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전산으로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자동채점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처리되며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</a:t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과제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토론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학습참여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등은 담당교수의 평가를 통해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최종점수가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산출됨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성적평가방법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절대평가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상대평가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en-US" altLang="ko-KR" sz="12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Pass/Non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pass)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은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소속대학의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학칙에 의거함</a:t>
            </a:r>
          </a:p>
        </p:txBody>
      </p:sp>
      <p:sp>
        <p:nvSpPr>
          <p:cNvPr id="3" name="타원 2"/>
          <p:cNvSpPr/>
          <p:nvPr/>
        </p:nvSpPr>
        <p:spPr>
          <a:xfrm>
            <a:off x="1089481" y="1864336"/>
            <a:ext cx="1873356" cy="1858110"/>
          </a:xfrm>
          <a:prstGeom prst="ellipse">
            <a:avLst/>
          </a:prstGeom>
          <a:solidFill>
            <a:schemeClr val="accent4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 fontAlgn="base" latinLnBrk="0">
              <a:lnSpc>
                <a:spcPct val="120000"/>
              </a:lnSpc>
            </a:pPr>
            <a:r>
              <a:rPr lang="ko-KR" altLang="en-US" sz="1600" spc="-15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온라인 </a:t>
            </a:r>
            <a:r>
              <a:rPr lang="ko-KR" altLang="en-US" sz="1600" spc="-15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중간 및 기말고사</a:t>
            </a:r>
            <a:endParaRPr lang="en-US" altLang="ko-KR" sz="1600" spc="-15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004A88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lvl="0" algn="ctr" fontAlgn="base" latinLnBrk="0">
              <a:lnSpc>
                <a:spcPct val="120000"/>
              </a:lnSpc>
            </a:pPr>
            <a:r>
              <a:rPr lang="en-US" altLang="ko-KR" sz="16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(On-line middle &amp; final </a:t>
            </a:r>
            <a:r>
              <a:rPr lang="en-US" altLang="ko-KR" sz="16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Exams)</a:t>
            </a:r>
          </a:p>
        </p:txBody>
      </p:sp>
      <p:sp>
        <p:nvSpPr>
          <p:cNvPr id="30" name="타원 29"/>
          <p:cNvSpPr/>
          <p:nvPr/>
        </p:nvSpPr>
        <p:spPr>
          <a:xfrm>
            <a:off x="1089481" y="4101422"/>
            <a:ext cx="1873356" cy="1879663"/>
          </a:xfrm>
          <a:prstGeom prst="ellipse">
            <a:avLst/>
          </a:prstGeom>
          <a:solidFill>
            <a:schemeClr val="accent4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 latinLnBrk="0">
              <a:lnSpc>
                <a:spcPct val="120000"/>
              </a:lnSpc>
            </a:pPr>
            <a:r>
              <a:rPr lang="ko-KR" altLang="en-US" sz="1600" spc="-15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성적평가</a:t>
            </a:r>
            <a:r>
              <a:rPr lang="ko-KR" altLang="en-US" sz="1600" spc="-15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및 성적이의신청</a:t>
            </a:r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756532" y="3975664"/>
            <a:ext cx="8782050" cy="0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6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6907891" y="2262891"/>
            <a:ext cx="2721139" cy="3875516"/>
          </a:xfrm>
          <a:prstGeom prst="roundRect">
            <a:avLst>
              <a:gd name="adj" fmla="val 6387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3919980" y="2262891"/>
            <a:ext cx="2501693" cy="3875516"/>
          </a:xfrm>
          <a:prstGeom prst="roundRect">
            <a:avLst>
              <a:gd name="adj" fmla="val 6387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932069" y="2262891"/>
            <a:ext cx="2501693" cy="3875516"/>
          </a:xfrm>
          <a:prstGeom prst="roundRect">
            <a:avLst>
              <a:gd name="adj" fmla="val 6387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085851" y="2553349"/>
            <a:ext cx="1450616" cy="1968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073761" y="2553349"/>
            <a:ext cx="1444444" cy="1968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7061670" y="2553349"/>
            <a:ext cx="1931255" cy="1968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061670" y="2436409"/>
            <a:ext cx="2420731" cy="18004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4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Pass/Non </a:t>
            </a:r>
            <a:r>
              <a:rPr lang="en-US" altLang="ko-KR" sz="14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pass </a:t>
            </a:r>
            <a:r>
              <a:rPr lang="ko-KR" altLang="en-US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시행 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대학</a:t>
            </a:r>
            <a:endParaRPr lang="en-US" altLang="ko-KR" sz="14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004A88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en-US" altLang="ko-KR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100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점 만점으로 환산한 점수만 소속대학에서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다운로드를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받고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Pass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통과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및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Non pass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낙제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기준으로 성적을 부여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83796" y="2436409"/>
            <a:ext cx="2339768" cy="3185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절대평가 시행 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대학</a:t>
            </a:r>
            <a:endParaRPr lang="en-US" altLang="ko-KR" sz="14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004A88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en-US" altLang="ko-KR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100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점 만점으로 환산한 점수만 소속대학에서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다운로드를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받고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절대평가 성적등급기준표에 의거하여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성적등급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(A+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부터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F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까지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부여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최종성적등급은 소속대학에서 확인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※"/>
            </a:pP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※"/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소속대학의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학칙에 의거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미이수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F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학점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점수 기준이 있으므로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사전에 확인 필수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81906" y="2439613"/>
            <a:ext cx="2339768" cy="3185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4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상대평가 시행 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4A88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대학</a:t>
            </a:r>
            <a:endParaRPr lang="en-US" altLang="ko-KR" sz="14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004A88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en-US" altLang="ko-KR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100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점 만점으로 환산한 점수만 소속대학에서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다운로드를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받고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상대평가 성적등급기준에 의거하여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성적등급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(A+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부터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F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까지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부여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최종성적등급은 소속대학에서 확인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※"/>
            </a:pP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※"/>
            </a:pP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소속대학의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학칙에 의거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미이수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F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학점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점수 기준이 있으므로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사전에 확인 필수</a:t>
            </a:r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88837" y="878180"/>
            <a:ext cx="884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08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47411" y="900822"/>
            <a:ext cx="417079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 </a:t>
            </a: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성적통보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안내</a:t>
            </a:r>
            <a:endParaRPr lang="ko-KR" altLang="en-US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449855" y="1704233"/>
            <a:ext cx="3179175" cy="35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※ [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중요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]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반드시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소속대학 </a:t>
            </a:r>
            <a:r>
              <a:rPr lang="ko-KR" altLang="en-US" sz="14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학사기준을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참고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바람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9990" y="6327392"/>
            <a:ext cx="5641669" cy="3877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※ </a:t>
            </a:r>
            <a:r>
              <a:rPr lang="ko-KR" altLang="en-US" sz="16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소속대학의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ko-KR" altLang="en-US" sz="16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성적평가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ko-KR" altLang="en-US" sz="16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등급규정을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반드시 확인하세요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!</a:t>
            </a:r>
          </a:p>
        </p:txBody>
      </p:sp>
      <p:sp>
        <p:nvSpPr>
          <p:cNvPr id="29" name="TextBox 28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68125" y="1707370"/>
            <a:ext cx="2228299" cy="4247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소속대학 </a:t>
            </a: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성적통보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방법 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32" name="모서리가 둥근 직사각형 31"/>
          <p:cNvSpPr/>
          <p:nvPr/>
        </p:nvSpPr>
        <p:spPr>
          <a:xfrm>
            <a:off x="971935" y="1734139"/>
            <a:ext cx="1985950" cy="385241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72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88837" y="878180"/>
            <a:ext cx="89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09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1047" y="932956"/>
            <a:ext cx="421330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강의 성적이의신청 및  </a:t>
            </a:r>
            <a:r>
              <a:rPr lang="ko-KR" altLang="en-US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성적공고</a:t>
            </a:r>
            <a:endParaRPr lang="ko-KR" altLang="en-US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311279" y="2532636"/>
            <a:ext cx="2203619" cy="3877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성적이의신청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1488181" y="1872250"/>
            <a:ext cx="3786209" cy="3786209"/>
          </a:xfrm>
          <a:prstGeom prst="ellipse">
            <a:avLst/>
          </a:prstGeom>
          <a:noFill/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913307" y="3049542"/>
            <a:ext cx="3437154" cy="3416320"/>
          </a:xfrm>
          <a:prstGeom prst="rect">
            <a:avLst/>
          </a:prstGeom>
          <a:solidFill>
            <a:srgbClr val="004A88"/>
          </a:solidFill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홈페이지 로그인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후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내 강의실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수업홈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en-US" altLang="ko-KR" sz="1200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Q&amp;A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후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문의내용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작성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성적이의신청방법에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대한 담당교수의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공지가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있을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경우에는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공지내용에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따라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이의신청이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진행이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되고 별도의 공지가 없을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경우에는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</a:t>
            </a:r>
            <a:r>
              <a:rPr lang="en-US" altLang="ko-KR" sz="1200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Q&amp;A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게시판에 문의</a:t>
            </a: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성적이의신청은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학사일정이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아닌</a:t>
            </a:r>
            <a:endParaRPr lang="en-US" altLang="ko-KR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  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컨소시엄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성적이의신청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기간동안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컨소시엄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홈페이지에서만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 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  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신청 가능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성적이의신청마감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이후에는 별도 이의신청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절대불가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교육부 지침에 의거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별도 처리 불가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 </a:t>
            </a: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5426531" y="1864299"/>
            <a:ext cx="3786209" cy="3786209"/>
          </a:xfrm>
          <a:prstGeom prst="ellipse">
            <a:avLst/>
          </a:prstGeom>
          <a:noFill/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75586" y="3049542"/>
            <a:ext cx="3282743" cy="3139321"/>
          </a:xfrm>
          <a:prstGeom prst="rect">
            <a:avLst/>
          </a:prstGeom>
          <a:solidFill>
            <a:srgbClr val="004A88"/>
          </a:solidFill>
        </p:spPr>
        <p:txBody>
          <a:bodyPr wrap="square" rtlCol="0" anchor="t">
            <a:spAutoFit/>
          </a:bodyPr>
          <a:lstStyle/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홈페이지 로그인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후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내 강의실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수업홈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[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클릭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최종 확정된 점수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총점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를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소속대학으로 통보하며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</a:t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소속대학별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성적공개일정에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따라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소속대학에서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확인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171450" indent="-171450" fontAlgn="base" latinLnBrk="0">
              <a:lnSpc>
                <a:spcPct val="150000"/>
              </a:lnSpc>
              <a:buFont typeface="KoPubWorld돋움체_Pro Light" panose="00000300000000000000" pitchFamily="50" charset="-127"/>
              <a:buChar char="‣"/>
            </a:pP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최종 </a:t>
            </a:r>
            <a:r>
              <a:rPr lang="ko-KR" altLang="en-US" sz="12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점수공고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후에는 취업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,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입원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등의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/>
            </a:r>
            <a:b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</a:b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어떤 </a:t>
            </a:r>
            <a:r>
              <a:rPr lang="ko-KR" altLang="en-US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사유로도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정정 불가</a:t>
            </a: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/>
            </a:r>
            <a:b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※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성적은 수강생 본인이 철저히 확인해야 성적에 대한   </a:t>
            </a: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    </a:t>
            </a:r>
            <a:r>
              <a:rPr lang="ko-KR" altLang="en-US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불이익을 받지 않습니다</a:t>
            </a:r>
            <a:r>
              <a:rPr lang="en-US" altLang="ko-KR" sz="12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.</a:t>
            </a:r>
            <a:endParaRPr lang="en-US" altLang="ko-KR" sz="1200" b="1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en-US" altLang="ko-KR" sz="1200" spc="-120" dirty="0" smtClean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ko-KR" altLang="en-US" sz="12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53942" y="2532636"/>
            <a:ext cx="2203619" cy="3877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 fontAlgn="base" latinLnBrk="0">
              <a:lnSpc>
                <a:spcPct val="120000"/>
              </a:lnSpc>
            </a:pPr>
            <a:r>
              <a:rPr lang="ko-KR" altLang="en-US" sz="1600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최종 </a:t>
            </a:r>
            <a:r>
              <a:rPr lang="ko-KR" altLang="en-US" sz="16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점수공고</a:t>
            </a:r>
            <a:endParaRPr lang="en-US" altLang="ko-KR" sz="1600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5400000">
            <a:off x="-1635825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</a:t>
            </a:r>
            <a:r>
              <a:rPr lang="ko-KR" altLang="en-US" sz="1000" spc="-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 안내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2784405" y="2532636"/>
            <a:ext cx="1257366" cy="38524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6727068" y="2533000"/>
            <a:ext cx="1257366" cy="38524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1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A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88838" y="878180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10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47412" y="906407"/>
            <a:ext cx="483350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 - </a:t>
            </a:r>
            <a:r>
              <a:rPr lang="ko-KR" altLang="en-US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</a:t>
            </a:r>
            <a:r>
              <a:rPr lang="ko-KR" altLang="en-US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기반 학점인정 컨소시엄 문의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942944" y="2902227"/>
            <a:ext cx="3887226" cy="6093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학사일정 및 </a:t>
            </a:r>
            <a:r>
              <a:rPr lang="ko-KR" altLang="en-US" sz="28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수업장애</a:t>
            </a:r>
            <a:r>
              <a:rPr lang="ko-KR" altLang="en-US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문의</a:t>
            </a:r>
            <a:endParaRPr lang="en-US" altLang="ko-KR" sz="28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7073" y="3541668"/>
            <a:ext cx="6245806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 latinLnBrk="0">
              <a:lnSpc>
                <a:spcPct val="150000"/>
              </a:lnSpc>
            </a:pPr>
            <a:r>
              <a:rPr lang="en-US" altLang="ko-KR" sz="2000" b="1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02 – 2220 - </a:t>
            </a:r>
            <a:r>
              <a:rPr lang="en-US" altLang="ko-KR" sz="2000" b="1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2105</a:t>
            </a:r>
            <a:r>
              <a:rPr lang="en-US" altLang="ko-KR" sz="2000" b="1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 </a:t>
            </a:r>
            <a:r>
              <a:rPr lang="en-US" altLang="ko-KR" sz="2000" b="1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2106, 1455</a:t>
            </a:r>
          </a:p>
          <a:p>
            <a:pPr algn="ctr" fontAlgn="base" latinLnBrk="0">
              <a:lnSpc>
                <a:spcPct val="150000"/>
              </a:lnSpc>
            </a:pPr>
            <a:r>
              <a:rPr lang="en-US" altLang="ko-KR" sz="2000" b="1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[ </a:t>
            </a:r>
            <a:r>
              <a:rPr lang="ko-KR" altLang="en-US" sz="2000" b="1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평일 </a:t>
            </a:r>
            <a:r>
              <a:rPr lang="en-US" altLang="ko-KR" sz="2000" b="1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9</a:t>
            </a:r>
            <a:r>
              <a:rPr lang="en-US" altLang="ko-KR" sz="2000" b="1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:00 </a:t>
            </a:r>
            <a:r>
              <a:rPr lang="en-US" altLang="ko-KR" sz="2000" b="1" spc="-8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~ </a:t>
            </a:r>
            <a:r>
              <a:rPr lang="en-US" altLang="ko-KR" sz="2000" b="1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17:30 / </a:t>
            </a:r>
            <a:r>
              <a:rPr lang="ko-KR" altLang="en-US" sz="2000" b="1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점심시간 제외 </a:t>
            </a:r>
            <a:r>
              <a:rPr lang="en-US" altLang="ko-KR" sz="2000" b="1" spc="-8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(12:00~13:00) ]</a:t>
            </a:r>
            <a:endParaRPr lang="en-US" altLang="ko-KR" sz="2000" b="1" spc="-80" dirty="0">
              <a:ln>
                <a:solidFill>
                  <a:srgbClr val="5B9BD5">
                    <a:alpha val="0"/>
                  </a:srgbClr>
                </a:solidFill>
              </a:ln>
              <a:solidFill>
                <a:prstClr val="white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52007" y="6192940"/>
            <a:ext cx="91745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※  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주말</a:t>
            </a:r>
            <a:r>
              <a:rPr lang="en-US" altLang="ko-KR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(</a:t>
            </a:r>
            <a:r>
              <a:rPr lang="ko-KR" altLang="en-US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토</a:t>
            </a:r>
            <a:r>
              <a:rPr lang="en-US" altLang="ko-KR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, 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일</a:t>
            </a:r>
            <a:r>
              <a:rPr lang="en-US" altLang="ko-KR" spc="-12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및 공휴일에 </a:t>
            </a:r>
            <a:r>
              <a:rPr lang="ko-KR" altLang="en-US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수업문의가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있을 경우에는 </a:t>
            </a:r>
            <a:r>
              <a:rPr lang="ko-KR" altLang="en-US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수강과목의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</a:t>
            </a:r>
            <a:r>
              <a:rPr lang="en-US" altLang="ko-KR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Q &amp; A 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게시판에 </a:t>
            </a:r>
            <a:r>
              <a:rPr lang="ko-KR" altLang="en-US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문의글을</a:t>
            </a:r>
            <a:r>
              <a:rPr lang="ko-KR" altLang="en-US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남겨주세요</a:t>
            </a:r>
            <a:r>
              <a:rPr lang="en-US" altLang="ko-KR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FFC000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.</a:t>
            </a:r>
            <a:endParaRPr lang="en-US" altLang="ko-KR" b="1" spc="-120" dirty="0">
              <a:ln>
                <a:solidFill>
                  <a:srgbClr val="5B9BD5">
                    <a:alpha val="0"/>
                  </a:srgbClr>
                </a:solidFill>
              </a:ln>
              <a:solidFill>
                <a:srgbClr val="FFC000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987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자유형 3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42694" y="2279837"/>
            <a:ext cx="8631893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50000"/>
              </a:lnSpc>
            </a:pP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대학 </a:t>
            </a: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e-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러닝 기반 학점인정 컨소시엄 학점교류</a:t>
            </a:r>
            <a:endParaRPr lang="en-US" altLang="ko-KR" sz="28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algn="ctr" fontAlgn="base" latinLnBrk="0">
              <a:lnSpc>
                <a:spcPct val="150000"/>
              </a:lnSpc>
            </a:pP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수강생 여러분의</a:t>
            </a:r>
            <a:r>
              <a:rPr lang="en-US" altLang="ko-KR" sz="28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e-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러닝 수강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을 환영합니다</a:t>
            </a: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.</a:t>
            </a:r>
          </a:p>
          <a:p>
            <a:pPr algn="ctr" fontAlgn="base" latinLnBrk="0">
              <a:lnSpc>
                <a:spcPct val="150000"/>
              </a:lnSpc>
            </a:pP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2021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년 </a:t>
            </a: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1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학기 </a:t>
            </a: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동안 강의 수강에</a:t>
            </a:r>
            <a:endParaRPr lang="en-US" altLang="ko-KR" sz="28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algn="ctr" fontAlgn="base" latinLnBrk="0">
              <a:lnSpc>
                <a:spcPct val="150000"/>
              </a:lnSpc>
            </a:pPr>
            <a:r>
              <a:rPr lang="ko-KR" altLang="en-US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유익하고 귀한 시간이 되시기를 바랍니다</a:t>
            </a:r>
            <a:r>
              <a:rPr lang="en-US" altLang="ko-KR" sz="28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.</a:t>
            </a:r>
            <a:endParaRPr lang="ko-KR" altLang="en-US" sz="28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4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8838" y="780127"/>
            <a:ext cx="897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01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0095" y="792193"/>
            <a:ext cx="335502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 </a:t>
            </a:r>
            <a:r>
              <a:rPr lang="ko-KR" altLang="en-US" b="1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수강방법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①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45" y="1426458"/>
            <a:ext cx="4595487" cy="459548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177" y="2228636"/>
            <a:ext cx="3677130" cy="367713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1509179" y="1426458"/>
            <a:ext cx="2749729" cy="633608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PC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버전 사이트 주소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: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selc.or.kr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66767" y="1438637"/>
            <a:ext cx="3168967" cy="633608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모바일 버전 사이트 주소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: </a:t>
            </a:r>
            <a:r>
              <a:rPr lang="en-US" altLang="ko-KR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selc.or.kr</a:t>
            </a:r>
          </a:p>
        </p:txBody>
      </p:sp>
      <p:cxnSp>
        <p:nvCxnSpPr>
          <p:cNvPr id="51" name="직선 연결선 50"/>
          <p:cNvCxnSpPr/>
          <p:nvPr/>
        </p:nvCxnSpPr>
        <p:spPr>
          <a:xfrm>
            <a:off x="5780598" y="1426458"/>
            <a:ext cx="15903" cy="4274627"/>
          </a:xfrm>
          <a:prstGeom prst="line">
            <a:avLst/>
          </a:prstGeom>
          <a:ln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모서리가 둥근 직사각형 51"/>
          <p:cNvSpPr/>
          <p:nvPr/>
        </p:nvSpPr>
        <p:spPr>
          <a:xfrm>
            <a:off x="714844" y="6178336"/>
            <a:ext cx="8556377" cy="505083"/>
          </a:xfrm>
          <a:prstGeom prst="roundRect">
            <a:avLst>
              <a:gd name="adj" fmla="val 5672"/>
            </a:avLst>
          </a:pr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온라인 출석은 </a:t>
            </a:r>
            <a:r>
              <a:rPr lang="en-US" altLang="ko-KR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PC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버전의 </a:t>
            </a:r>
            <a:r>
              <a:rPr lang="ko-KR" altLang="en-US" sz="14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수강이력과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모바일 버전의 </a:t>
            </a:r>
            <a:r>
              <a:rPr lang="ko-KR" altLang="en-US" sz="14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수강이력을</a:t>
            </a:r>
            <a:r>
              <a:rPr lang="ko-KR" altLang="en-US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합산한 시간으로 </a:t>
            </a:r>
            <a:r>
              <a:rPr lang="ko-KR" altLang="en-US" sz="1400" spc="-120" dirty="0" err="1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출석인정됩니다</a:t>
            </a:r>
            <a:r>
              <a:rPr lang="en-US" altLang="ko-KR" sz="1400" spc="-120" dirty="0" smtClean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prstClr val="white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4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588838" y="878180"/>
            <a:ext cx="692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01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048" y="904487"/>
            <a:ext cx="325914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온라인 강의 수강신청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및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강의수강 안내 ②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1588424" y="3992950"/>
            <a:ext cx="6805390" cy="2240530"/>
            <a:chOff x="2471592" y="4201870"/>
            <a:chExt cx="5466195" cy="1660137"/>
          </a:xfrm>
        </p:grpSpPr>
        <p:sp>
          <p:nvSpPr>
            <p:cNvPr id="15" name="TextBox 14"/>
            <p:cNvSpPr txBox="1"/>
            <p:nvPr/>
          </p:nvSpPr>
          <p:spPr>
            <a:xfrm>
              <a:off x="2471592" y="4201870"/>
              <a:ext cx="5466195" cy="1500816"/>
            </a:xfrm>
            <a:prstGeom prst="rect">
              <a:avLst/>
            </a:prstGeom>
            <a:solidFill>
              <a:srgbClr val="004A88"/>
            </a:solidFill>
            <a:effectLst>
              <a:outerShdw blurRad="304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lIns="180000" tIns="180000" rIns="180000" bIns="180000" rtlCol="0" anchor="t">
              <a:spAutoFit/>
            </a:bodyPr>
            <a:lstStyle/>
            <a:p>
              <a:pPr marL="342900" indent="-342900" fontAlgn="base" latinLnBrk="0">
                <a:lnSpc>
                  <a:spcPct val="150000"/>
                </a:lnSpc>
                <a:buAutoNum type="circleNumDbPlain"/>
              </a:pP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e-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러닝 학점교류 과목 중에서 </a:t>
              </a:r>
              <a:r>
                <a:rPr lang="ko-KR" altLang="en-US" sz="1500" b="1" u="sng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소속대학에서 </a:t>
              </a:r>
              <a:r>
                <a:rPr lang="ko-KR" altLang="en-US" sz="1500" b="1" u="sng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채택한 </a:t>
              </a:r>
              <a:r>
                <a:rPr lang="en-US" altLang="ko-KR" sz="1500" b="1" u="sng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e-</a:t>
              </a:r>
              <a:r>
                <a:rPr lang="ko-KR" altLang="en-US" sz="1500" b="1" u="sng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러닝 과목에 한해 수강신청 </a:t>
              </a:r>
              <a:r>
                <a:rPr lang="ko-KR" altLang="en-US" sz="1500" b="1" u="sng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가능</a:t>
              </a:r>
              <a:endParaRPr lang="ko-KR" altLang="en-US" sz="1500" b="1" u="sng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endParaRPr>
            </a:p>
            <a:p>
              <a:pPr marL="342900" indent="-342900" fontAlgn="base" latinLnBrk="0">
                <a:lnSpc>
                  <a:spcPct val="150000"/>
                </a:lnSpc>
                <a:buAutoNum type="circleNumDbPlain" startAt="2"/>
              </a:pP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e-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러닝 강의 수강신청 및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수강정정은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소속대학에서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진행</a:t>
              </a:r>
              <a:endPara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marL="800100" lvl="1" indent="-342900" fontAlgn="base" latinLnBrk="0">
                <a:lnSpc>
                  <a:spcPct val="150000"/>
                </a:lnSpc>
                <a:buAutoNum type="arabicParenR"/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신청자격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,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수강인원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,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수강신청 및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정정기간은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소속대학의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학사일정 기준에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따름</a:t>
              </a:r>
              <a:endPara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marL="800100" lvl="1" indent="-342900" fontAlgn="base" latinLnBrk="0">
                <a:lnSpc>
                  <a:spcPct val="150000"/>
                </a:lnSpc>
                <a:buAutoNum type="arabicParenR"/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그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외 강의 수강에 따른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학사일정은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 컨소시엄 학사일정에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따름</a:t>
              </a:r>
              <a:endPara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marL="342900" indent="-342900" fontAlgn="base" latinLnBrk="0">
                <a:lnSpc>
                  <a:spcPct val="150000"/>
                </a:lnSpc>
                <a:buAutoNum type="circleNumDbPlain" startAt="3"/>
              </a:pP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e-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러닝 강의 수강은 대학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e-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러닝 기반 학점인정 컨소시엄 홈페이지에서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진행 </a:t>
              </a:r>
              <a:r>
                <a:rPr lang="en-US" altLang="ko-KR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20B0600000101010101" charset="-127"/>
                  <a:ea typeface="KoPubWorld돋움체_Pro Bold" panose="020B0600000101010101" charset="-127"/>
                  <a:cs typeface="KoPubWorld돋움체_Pro Bold" panose="020B0600000101010101" charset="-127"/>
                </a:rPr>
                <a:t>(selc.or.kr)</a:t>
              </a: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2471592" y="5804913"/>
              <a:ext cx="5466195" cy="57094"/>
            </a:xfrm>
            <a:prstGeom prst="rect">
              <a:avLst/>
            </a:prstGeom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866239" y="2203763"/>
            <a:ext cx="6475506" cy="1163395"/>
            <a:chOff x="866239" y="2203763"/>
            <a:chExt cx="6475506" cy="1163395"/>
          </a:xfrm>
        </p:grpSpPr>
        <p:sp>
          <p:nvSpPr>
            <p:cNvPr id="11" name="TextBox 10"/>
            <p:cNvSpPr txBox="1"/>
            <p:nvPr/>
          </p:nvSpPr>
          <p:spPr>
            <a:xfrm>
              <a:off x="866239" y="2203763"/>
              <a:ext cx="1895170" cy="11633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ko-KR" altLang="en-US" sz="16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강의 수강신청</a:t>
              </a:r>
              <a:endPara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endPara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소속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대학 학칙에 </a:t>
              </a: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의거하여</a:t>
              </a:r>
              <a:endPara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소속대학에서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수강신청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95950" y="2203763"/>
              <a:ext cx="1895169" cy="11633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ko-KR" altLang="en-US" sz="16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강의 </a:t>
              </a:r>
              <a:r>
                <a:rPr lang="ko-KR" altLang="en-US" sz="1600" spc="-120" dirty="0" err="1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수강정정</a:t>
              </a:r>
              <a:endPara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endPara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소속 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대학 학칙에 의거하여 소속대학에서 </a:t>
              </a:r>
              <a:r>
                <a:rPr lang="ko-KR" altLang="en-US" sz="1400" spc="-12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수강정정</a:t>
              </a:r>
              <a:endPara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25663" y="2203763"/>
              <a:ext cx="1802452" cy="11633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base" latinLnBrk="0">
                <a:lnSpc>
                  <a:spcPct val="120000"/>
                </a:lnSpc>
              </a:pPr>
              <a:r>
                <a:rPr lang="ko-KR" altLang="en-US" sz="16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Bold" panose="00000800000000000000" pitchFamily="50" charset="-127"/>
                  <a:ea typeface="KoPubWorld돋움체_Pro Bold" panose="00000800000000000000" pitchFamily="50" charset="-127"/>
                  <a:cs typeface="KoPubWorld돋움체_Pro Bold" panose="00000800000000000000" pitchFamily="50" charset="-127"/>
                </a:rPr>
                <a:t>강의수강</a:t>
              </a:r>
              <a:endPara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endPara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endParaRPr>
            </a:p>
            <a:p>
              <a:pPr fontAlgn="base" latinLnBrk="0">
                <a:lnSpc>
                  <a:spcPct val="120000"/>
                </a:lnSpc>
              </a:pPr>
              <a:r>
                <a:rPr lang="ko-KR" altLang="en-US" sz="1400" spc="-120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대학 </a:t>
              </a:r>
              <a:r>
                <a:rPr lang="en-US" altLang="ko-KR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e-</a:t>
              </a:r>
              <a:r>
                <a:rPr lang="ko-KR" altLang="en-US" sz="1400" spc="-12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World돋움체_Pro Light" panose="00000300000000000000" pitchFamily="50" charset="-127"/>
                  <a:ea typeface="KoPubWorld돋움체_Pro Light" panose="00000300000000000000" pitchFamily="50" charset="-127"/>
                  <a:cs typeface="KoPubWorld돋움체_Pro Light" panose="00000300000000000000" pitchFamily="50" charset="-127"/>
                </a:rPr>
                <a:t>러닝 기반 학점인정 컨소시엄 사이트</a:t>
              </a:r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882321" y="2349726"/>
              <a:ext cx="0" cy="980499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>
              <a:off x="5112033" y="2349726"/>
              <a:ext cx="0" cy="980499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7341745" y="2349726"/>
              <a:ext cx="0" cy="980499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그림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866239" y="2302019"/>
            <a:ext cx="45719" cy="202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 flipH="1">
            <a:off x="3094521" y="2297695"/>
            <a:ext cx="45719" cy="207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flipH="1">
            <a:off x="5332451" y="2305648"/>
            <a:ext cx="45719" cy="207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7433178" y="2705405"/>
            <a:ext cx="1924646" cy="62579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lnSpc>
                <a:spcPct val="120000"/>
              </a:lnSpc>
            </a:pPr>
            <a:r>
              <a:rPr lang="en-US" altLang="ko-KR" sz="3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selc.or.kr</a:t>
            </a:r>
            <a:endParaRPr lang="en-US" altLang="ko-KR" sz="3200" b="1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69512" y="2203763"/>
            <a:ext cx="1870943" cy="420167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2974999" y="2197033"/>
            <a:ext cx="1923404" cy="420167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220949" y="2206982"/>
            <a:ext cx="1907166" cy="420167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7434086" y="2206981"/>
            <a:ext cx="1923738" cy="420167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555376" y="2209782"/>
            <a:ext cx="180245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강의수강 </a:t>
            </a: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사이트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주소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endParaRPr lang="en-US" altLang="ko-KR" sz="1400" spc="-1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 flipH="1">
            <a:off x="7555372" y="2304663"/>
            <a:ext cx="45719" cy="207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431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989522" y="1622275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학생등록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 절차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6120" y="1622275"/>
            <a:ext cx="5118629" cy="517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 대학으로부터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강의 </a:t>
            </a: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수강등록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학생 접수 후 </a:t>
            </a:r>
            <a:r>
              <a:rPr lang="ko-KR" altLang="en-US" sz="11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수강승인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수강승인은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소속대학 학점교류 담당자가 </a:t>
            </a:r>
            <a:r>
              <a:rPr lang="ko-KR" altLang="en-US" sz="12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학생정보를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업로드 함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89522" y="2172855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소속대학 선택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86120" y="2172855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수강생의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89522" y="2520303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아이디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86120" y="2520303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학번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9522" y="2860929"/>
            <a:ext cx="1802452" cy="3250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비밀번호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86120" y="2867751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학생의 주민번호 앞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최초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후 비밀번호 반드시 변경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endParaRPr lang="ko-KR" altLang="en-US" sz="11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89522" y="4257543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필수 </a:t>
            </a:r>
            <a:r>
              <a:rPr lang="ko-KR" altLang="en-US" sz="11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확인사항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86120" y="4257543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최초 로그인 이후 정보수정에서 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e-mail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및 핸드폰 번호 확인 후 정보수정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89522" y="3215199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본인인증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86120" y="3215199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로그인 시 하루 한번만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1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OTP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인증 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or SMS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인증 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대리출석방지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)</a:t>
            </a:r>
            <a:endParaRPr lang="ko-KR" altLang="en-US" sz="11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1349" y="3562647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OTP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86120" y="3562647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구글 </a:t>
            </a:r>
            <a:r>
              <a:rPr lang="en-US" altLang="ko-KR" sz="1100" b="1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OTP </a:t>
            </a: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어플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설치 후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바코드 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QR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코드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스캔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후 인증번호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281349" y="3910095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SMS(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문자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86120" y="3910095"/>
            <a:ext cx="5118629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본인 핸드폰 문자로 발송된 인증번호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4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637970" y="4602331"/>
            <a:ext cx="7013050" cy="2180185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marL="228600" indent="-228600" fontAlgn="base" latinLnBrk="0">
              <a:lnSpc>
                <a:spcPct val="150000"/>
              </a:lnSpc>
              <a:buAutoNum type="circleNumDbPlain"/>
            </a:pPr>
            <a:r>
              <a:rPr lang="ko-KR" altLang="en-US" sz="11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소속대학의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수강신청일과 </a:t>
            </a:r>
            <a:r>
              <a:rPr lang="ko-KR" altLang="en-US" sz="1100" spc="-12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학번발급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로그인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일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간에는 </a:t>
            </a: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시간차이가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발생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228600" indent="-228600" fontAlgn="base" latinLnBrk="0">
              <a:lnSpc>
                <a:spcPct val="150000"/>
              </a:lnSpc>
              <a:buAutoNum type="circleNumDbPlain"/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비밀번호는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최초 로그인 후 신규 비밀번호로 반드시 변경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재수강 학생도 포함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endParaRPr lang="en-US" altLang="ko-KR" sz="11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</a:t>
            </a:r>
            <a:r>
              <a:rPr lang="en-US" altLang="ko-KR" sz="11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ex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 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주민번호가 </a:t>
            </a:r>
            <a:r>
              <a:rPr lang="en-US" altLang="ko-KR" sz="11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991225 - 1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******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인 경우 최초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비밀번호는  </a:t>
            </a:r>
            <a:r>
              <a:rPr lang="en-US" altLang="ko-KR" sz="1400" u="sng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991225</a:t>
            </a:r>
          </a:p>
          <a:p>
            <a:pPr marL="228600" indent="-228600" fontAlgn="base" latinLnBrk="0">
              <a:lnSpc>
                <a:spcPct val="150000"/>
              </a:lnSpc>
              <a:buAutoNum type="circleNumDbPlain" startAt="3"/>
            </a:pP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홈페이지 최초 로그인 후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MY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홈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회원정보수정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정보수정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에서 핸드폰 및 </a:t>
            </a:r>
            <a:r>
              <a:rPr lang="en-US" altLang="ko-KR" sz="11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e-mail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정보가 맞는지 확인 필수이며</a:t>
            </a:r>
            <a: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,</a:t>
            </a:r>
            <a:br>
              <a:rPr lang="en-US" altLang="ko-KR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</a:b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주요 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학사일정을 문자 및 </a:t>
            </a:r>
            <a:r>
              <a:rPr lang="en-US" altLang="ko-KR" sz="11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 - mail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 안내를 하기 때문에 </a:t>
            </a:r>
            <a:r>
              <a:rPr lang="ko-KR" altLang="en-US" sz="1100" spc="-12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학생정보가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맞는지 반드시 </a:t>
            </a:r>
            <a:r>
              <a:rPr lang="ko-KR" altLang="en-US" sz="11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확인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ko-KR" altLang="en-US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주의 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: 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개인정보가 </a:t>
            </a: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틀린 경우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이메일 </a:t>
            </a:r>
            <a:r>
              <a:rPr lang="en-US" altLang="ko-KR" sz="16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en-US" altLang="ko-KR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e-mail) </a:t>
            </a: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및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문자 </a:t>
            </a:r>
            <a:r>
              <a:rPr lang="en-US" altLang="ko-KR" sz="1600" spc="-8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(</a:t>
            </a:r>
            <a:r>
              <a:rPr lang="en-US" altLang="ko-KR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SMS) </a:t>
            </a:r>
            <a:r>
              <a:rPr lang="ko-KR" altLang="en-US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안내를 받을 수 없습니다</a:t>
            </a:r>
            <a:r>
              <a:rPr lang="en-US" altLang="ko-KR" sz="16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.</a:t>
            </a:r>
            <a:endParaRPr lang="ko-KR" altLang="en-US" sz="16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cxnSp>
        <p:nvCxnSpPr>
          <p:cNvPr id="6" name="직선 화살표 연결선 5"/>
          <p:cNvCxnSpPr/>
          <p:nvPr/>
        </p:nvCxnSpPr>
        <p:spPr>
          <a:xfrm>
            <a:off x="1143083" y="1679550"/>
            <a:ext cx="0" cy="2772093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꺾인 연결선 8"/>
          <p:cNvCxnSpPr/>
          <p:nvPr/>
        </p:nvCxnSpPr>
        <p:spPr>
          <a:xfrm>
            <a:off x="2100153" y="3569326"/>
            <a:ext cx="181196" cy="128703"/>
          </a:xfrm>
          <a:prstGeom prst="bentConnector3">
            <a:avLst>
              <a:gd name="adj1" fmla="val 61"/>
            </a:avLst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꺾인 연결선 70"/>
          <p:cNvCxnSpPr/>
          <p:nvPr/>
        </p:nvCxnSpPr>
        <p:spPr>
          <a:xfrm>
            <a:off x="2100153" y="3923149"/>
            <a:ext cx="181196" cy="128703"/>
          </a:xfrm>
          <a:prstGeom prst="bentConnector3">
            <a:avLst>
              <a:gd name="adj1" fmla="val 61"/>
            </a:avLst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72904" y="806186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02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71834" y="821232"/>
            <a:ext cx="44200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안내 ①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sp>
        <p:nvSpPr>
          <p:cNvPr id="2" name="모서리가 둥근 직사각형 1"/>
          <p:cNvSpPr/>
          <p:nvPr/>
        </p:nvSpPr>
        <p:spPr>
          <a:xfrm>
            <a:off x="2010719" y="1630018"/>
            <a:ext cx="802073" cy="27182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2010718" y="2180263"/>
            <a:ext cx="802073" cy="27182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2010718" y="2537269"/>
            <a:ext cx="802073" cy="27182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모서리가 둥근 직사각형 38"/>
          <p:cNvSpPr/>
          <p:nvPr/>
        </p:nvSpPr>
        <p:spPr>
          <a:xfrm>
            <a:off x="2010718" y="2879515"/>
            <a:ext cx="802073" cy="27182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모서리가 둥근 직사각형 42"/>
          <p:cNvSpPr/>
          <p:nvPr/>
        </p:nvSpPr>
        <p:spPr>
          <a:xfrm>
            <a:off x="2010717" y="3228352"/>
            <a:ext cx="1265220" cy="977209"/>
          </a:xfrm>
          <a:prstGeom prst="roundRect">
            <a:avLst>
              <a:gd name="adj" fmla="val 5276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2010718" y="4270597"/>
            <a:ext cx="802073" cy="271821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93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572904" y="806186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02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71834" y="821232"/>
            <a:ext cx="44200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안내 ②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0" y="1735393"/>
            <a:ext cx="6367014" cy="4985626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7644123" y="1715316"/>
            <a:ext cx="1794074" cy="495108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①  소속대학 선택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43335" y="2379011"/>
            <a:ext cx="1794862" cy="495108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②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학번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43334" y="3028930"/>
            <a:ext cx="1794863" cy="772107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③  최초 학생의 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주민번호 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앞 </a:t>
            </a: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43335" y="3931508"/>
            <a:ext cx="1794863" cy="1256855"/>
          </a:xfrm>
          <a:prstGeom prst="rect">
            <a:avLst/>
          </a:prstGeom>
          <a:solidFill>
            <a:srgbClr val="004A88"/>
          </a:solidFill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180000" tIns="108000" rIns="180000" bIns="108000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④  본인인증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(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인증방법선택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)</a:t>
            </a:r>
            <a:endParaRPr lang="en-US" altLang="ko-KR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228600" indent="-228600" fontAlgn="base" latinLnBrk="0">
              <a:lnSpc>
                <a:spcPct val="150000"/>
              </a:lnSpc>
              <a:buAutoNum type="circleNumDbPlain"/>
            </a:pP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marL="228600" indent="-228600" fontAlgn="base" latinLnBrk="0">
              <a:lnSpc>
                <a:spcPct val="150000"/>
              </a:lnSpc>
              <a:buAutoNum type="circleNumDbPlain"/>
            </a:pPr>
            <a:endParaRPr lang="en-US" altLang="ko-KR" sz="11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154" y="5382265"/>
            <a:ext cx="2399566" cy="1338754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43" name="TextBox 42"/>
          <p:cNvSpPr txBox="1"/>
          <p:nvPr/>
        </p:nvSpPr>
        <p:spPr>
          <a:xfrm>
            <a:off x="8069917" y="4357666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OTP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69917" y="4705114"/>
            <a:ext cx="1802452" cy="295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SMS(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문자</a:t>
            </a:r>
            <a:r>
              <a:rPr lang="en-US" altLang="ko-KR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</a:t>
            </a:r>
            <a:r>
              <a:rPr lang="ko-KR" altLang="en-US" sz="11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</a:t>
            </a:r>
            <a:endParaRPr lang="en-US" altLang="ko-KR" sz="11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</p:txBody>
      </p:sp>
      <p:cxnSp>
        <p:nvCxnSpPr>
          <p:cNvPr id="47" name="꺾인 연결선 46"/>
          <p:cNvCxnSpPr/>
          <p:nvPr/>
        </p:nvCxnSpPr>
        <p:spPr>
          <a:xfrm>
            <a:off x="7888721" y="4364345"/>
            <a:ext cx="181196" cy="128703"/>
          </a:xfrm>
          <a:prstGeom prst="bentConnector3">
            <a:avLst>
              <a:gd name="adj1" fmla="val 61"/>
            </a:avLst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꺾인 연결선 47"/>
          <p:cNvCxnSpPr/>
          <p:nvPr/>
        </p:nvCxnSpPr>
        <p:spPr>
          <a:xfrm>
            <a:off x="7888721" y="4718168"/>
            <a:ext cx="181196" cy="128703"/>
          </a:xfrm>
          <a:prstGeom prst="bentConnector3">
            <a:avLst>
              <a:gd name="adj1" fmla="val 61"/>
            </a:avLst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꺾인 연결선 7"/>
          <p:cNvCxnSpPr>
            <a:stCxn id="33" idx="2"/>
            <a:endCxn id="34" idx="0"/>
          </p:cNvCxnSpPr>
          <p:nvPr/>
        </p:nvCxnSpPr>
        <p:spPr>
          <a:xfrm rot="5400000">
            <a:off x="8456670" y="2294520"/>
            <a:ext cx="168587" cy="394"/>
          </a:xfrm>
          <a:prstGeom prst="bent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꺾인 연결선 14"/>
          <p:cNvCxnSpPr>
            <a:stCxn id="34" idx="2"/>
            <a:endCxn id="36" idx="0"/>
          </p:cNvCxnSpPr>
          <p:nvPr/>
        </p:nvCxnSpPr>
        <p:spPr>
          <a:xfrm rot="5400000">
            <a:off x="8463361" y="2951524"/>
            <a:ext cx="154811" cy="12700"/>
          </a:xfrm>
          <a:prstGeom prst="bent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꺾인 연결선 17"/>
          <p:cNvCxnSpPr>
            <a:stCxn id="36" idx="2"/>
            <a:endCxn id="39" idx="0"/>
          </p:cNvCxnSpPr>
          <p:nvPr/>
        </p:nvCxnSpPr>
        <p:spPr>
          <a:xfrm rot="16200000" flipH="1">
            <a:off x="8475531" y="3866271"/>
            <a:ext cx="130471" cy="1"/>
          </a:xfrm>
          <a:prstGeom prst="bent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568061" y="2565265"/>
            <a:ext cx="366998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②</a:t>
            </a:r>
            <a:endParaRPr lang="ko-KR" altLang="en-US" sz="1400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FF0000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70271" y="2364471"/>
            <a:ext cx="366998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①</a:t>
            </a:r>
            <a:endParaRPr lang="ko-KR" altLang="en-US" sz="1400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FF0000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68542" y="2800807"/>
            <a:ext cx="366998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400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0000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③</a:t>
            </a:r>
            <a:endParaRPr lang="ko-KR" altLang="en-US" sz="1400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FF0000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72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572904" y="806186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02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71834" y="821232"/>
            <a:ext cx="44200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안내 ③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869438"/>
            <a:ext cx="1367893" cy="26608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39" y="3363748"/>
            <a:ext cx="2525450" cy="140898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28" name="TextBox 27"/>
          <p:cNvSpPr txBox="1"/>
          <p:nvPr/>
        </p:nvSpPr>
        <p:spPr>
          <a:xfrm>
            <a:off x="1271833" y="1626439"/>
            <a:ext cx="2878747" cy="1680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안드로이드 폰  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- OTP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인증방법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Step1.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선택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Step2.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학번 입력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Step3.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최초 수강생의 주민번호 </a:t>
            </a: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Step4.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버튼 클릭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cxnSp>
        <p:nvCxnSpPr>
          <p:cNvPr id="30" name="직선 화살표 연결선 29"/>
          <p:cNvCxnSpPr/>
          <p:nvPr/>
        </p:nvCxnSpPr>
        <p:spPr>
          <a:xfrm flipH="1">
            <a:off x="1261977" y="2264980"/>
            <a:ext cx="9856" cy="980022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554" y="1498941"/>
            <a:ext cx="2078478" cy="25693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39" y="5009323"/>
            <a:ext cx="2525450" cy="1713275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868" y="4389156"/>
            <a:ext cx="2076164" cy="13935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40" name="그림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697" y="2282639"/>
            <a:ext cx="2072114" cy="176663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697" y="4389156"/>
            <a:ext cx="2072114" cy="2328663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42" name="TextBox 41"/>
          <p:cNvSpPr txBox="1"/>
          <p:nvPr/>
        </p:nvSpPr>
        <p:spPr>
          <a:xfrm>
            <a:off x="7234124" y="1436319"/>
            <a:ext cx="253803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구글 플레이에서 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구글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OTP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검색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   Google OTP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앱 다운로드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737801" y="3843534"/>
            <a:ext cx="830470" cy="22470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5585790" y="3756427"/>
            <a:ext cx="592373" cy="24236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778438" y="5865960"/>
            <a:ext cx="2120495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Google OTP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앱 실행 후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시작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바코드 스캔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인증번호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6945823" y="5085906"/>
            <a:ext cx="407082" cy="621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3970051" y="3893456"/>
            <a:ext cx="777497" cy="2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화살표 연결선 55"/>
          <p:cNvCxnSpPr/>
          <p:nvPr/>
        </p:nvCxnSpPr>
        <p:spPr>
          <a:xfrm>
            <a:off x="5838684" y="4140569"/>
            <a:ext cx="1" cy="16528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/>
          <p:nvPr/>
        </p:nvCxnSpPr>
        <p:spPr>
          <a:xfrm>
            <a:off x="8503138" y="4123216"/>
            <a:ext cx="1" cy="16528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7664268" y="3858557"/>
            <a:ext cx="1082167" cy="1483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1240402" y="1626439"/>
            <a:ext cx="2496711" cy="385241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798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572904" y="806186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02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71834" y="821232"/>
            <a:ext cx="44200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안내 ④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340" y="897813"/>
            <a:ext cx="1367893" cy="26608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68" y="3698177"/>
            <a:ext cx="3039912" cy="1696013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271833" y="1634390"/>
            <a:ext cx="3434314" cy="1680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아이폰 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(IOS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기반</a:t>
            </a: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) - OTP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인증방법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Step1.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선택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Step2.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학번 입력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Step3.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최초 수강생의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주민번호 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Step4.  </a:t>
            </a:r>
            <a:r>
              <a:rPr lang="ko-KR" altLang="en-US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버튼 클릭</a:t>
            </a:r>
            <a:endParaRPr lang="en-US" altLang="ko-KR" sz="14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489" y="1549289"/>
            <a:ext cx="1906853" cy="189563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54" y="3698177"/>
            <a:ext cx="1890988" cy="2995663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857" y="5747481"/>
            <a:ext cx="1870407" cy="94635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cxnSp>
        <p:nvCxnSpPr>
          <p:cNvPr id="8" name="직선 화살표 연결선 7"/>
          <p:cNvCxnSpPr/>
          <p:nvPr/>
        </p:nvCxnSpPr>
        <p:spPr>
          <a:xfrm>
            <a:off x="6152915" y="3490740"/>
            <a:ext cx="1" cy="16528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 flipV="1">
            <a:off x="7167058" y="4740073"/>
            <a:ext cx="407082" cy="621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819707" y="4281400"/>
            <a:ext cx="1058666" cy="24976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234124" y="1436319"/>
            <a:ext cx="253803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아이폰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App Store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에서 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FFC000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authenticator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검색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   Google Authenticator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앱 다운로드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99684" y="2616050"/>
            <a:ext cx="1929434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Google Authenticator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앱 실행 후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설정 시작하기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[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바코드 스캔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]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→ 인증번호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857" y="3698177"/>
            <a:ext cx="1870407" cy="1874582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cxnSp>
        <p:nvCxnSpPr>
          <p:cNvPr id="39" name="직선 화살표 연결선 38"/>
          <p:cNvCxnSpPr/>
          <p:nvPr/>
        </p:nvCxnSpPr>
        <p:spPr>
          <a:xfrm>
            <a:off x="8570060" y="5572198"/>
            <a:ext cx="1" cy="16528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266905" y="5479360"/>
            <a:ext cx="3513334" cy="579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05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앱 실행 이후 바코드 스캔에 표시되는 인증번호 </a:t>
            </a: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6</a:t>
            </a:r>
            <a:r>
              <a:rPr lang="ko-KR" altLang="en-US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자리는 </a:t>
            </a:r>
            <a:endParaRPr lang="en-US" altLang="ko-KR" sz="105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05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30</a:t>
            </a:r>
            <a:r>
              <a:rPr lang="ko-KR" altLang="en-US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초마다 변경됩니다</a:t>
            </a: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.</a:t>
            </a:r>
            <a:endParaRPr lang="ko-KR" altLang="en-US" sz="105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66905" y="6016641"/>
            <a:ext cx="3513334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※ </a:t>
            </a:r>
            <a:r>
              <a:rPr lang="ko-KR" altLang="en-US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바코드 스캔은 처음 인증한 이후에 다시 로그인 할 경우 앱 실행 후 </a:t>
            </a:r>
            <a:endParaRPr lang="en-US" altLang="ko-KR" sz="105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05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</a:t>
            </a: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</a:t>
            </a:r>
            <a:r>
              <a:rPr lang="ko-KR" altLang="en-US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표시되는 인증번호를 입력하면 됩니다</a:t>
            </a:r>
            <a:r>
              <a:rPr lang="en-US" altLang="ko-KR" sz="105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..</a:t>
            </a:r>
            <a:endParaRPr lang="ko-KR" altLang="en-US" sz="105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cxnSp>
        <p:nvCxnSpPr>
          <p:cNvPr id="43" name="직선 화살표 연결선 42"/>
          <p:cNvCxnSpPr/>
          <p:nvPr/>
        </p:nvCxnSpPr>
        <p:spPr>
          <a:xfrm flipH="1">
            <a:off x="1261977" y="2264980"/>
            <a:ext cx="9856" cy="980022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 flipV="1">
            <a:off x="4486620" y="4531165"/>
            <a:ext cx="541145" cy="1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/>
          <p:cNvSpPr/>
          <p:nvPr/>
        </p:nvSpPr>
        <p:spPr>
          <a:xfrm>
            <a:off x="7908720" y="5386239"/>
            <a:ext cx="917227" cy="1483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모서리가 둥근 직사각형 29"/>
          <p:cNvSpPr/>
          <p:nvPr/>
        </p:nvSpPr>
        <p:spPr>
          <a:xfrm>
            <a:off x="1240402" y="1626439"/>
            <a:ext cx="2679591" cy="385241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537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0"/>
            <a:ext cx="9906000" cy="928913"/>
          </a:xfrm>
          <a:prstGeom prst="rect">
            <a:avLst/>
          </a:prstGeom>
          <a:gradFill>
            <a:gsLst>
              <a:gs pos="0">
                <a:srgbClr val="12C2E9"/>
              </a:gs>
              <a:gs pos="50000">
                <a:srgbClr val="C471ED"/>
              </a:gs>
              <a:gs pos="100000">
                <a:srgbClr val="F64F5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0" y="538355"/>
            <a:ext cx="9906000" cy="6319645"/>
          </a:xfrm>
          <a:custGeom>
            <a:avLst/>
            <a:gdLst>
              <a:gd name="connsiteX0" fmla="*/ 397046 w 9906000"/>
              <a:gd name="connsiteY0" fmla="*/ 0 h 6319645"/>
              <a:gd name="connsiteX1" fmla="*/ 9508954 w 9906000"/>
              <a:gd name="connsiteY1" fmla="*/ 0 h 6319645"/>
              <a:gd name="connsiteX2" fmla="*/ 9906000 w 9906000"/>
              <a:gd name="connsiteY2" fmla="*/ 397046 h 6319645"/>
              <a:gd name="connsiteX3" fmla="*/ 9906000 w 9906000"/>
              <a:gd name="connsiteY3" fmla="*/ 1461241 h 6319645"/>
              <a:gd name="connsiteX4" fmla="*/ 9906000 w 9906000"/>
              <a:gd name="connsiteY4" fmla="*/ 1510068 h 6319645"/>
              <a:gd name="connsiteX5" fmla="*/ 9906000 w 9906000"/>
              <a:gd name="connsiteY5" fmla="*/ 6319645 h 6319645"/>
              <a:gd name="connsiteX6" fmla="*/ 0 w 9906000"/>
              <a:gd name="connsiteY6" fmla="*/ 6319645 h 6319645"/>
              <a:gd name="connsiteX7" fmla="*/ 0 w 9906000"/>
              <a:gd name="connsiteY7" fmla="*/ 1510068 h 6319645"/>
              <a:gd name="connsiteX8" fmla="*/ 0 w 9906000"/>
              <a:gd name="connsiteY8" fmla="*/ 1461241 h 6319645"/>
              <a:gd name="connsiteX9" fmla="*/ 0 w 9906000"/>
              <a:gd name="connsiteY9" fmla="*/ 397046 h 6319645"/>
              <a:gd name="connsiteX10" fmla="*/ 397046 w 9906000"/>
              <a:gd name="connsiteY10" fmla="*/ 0 h 63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6000" h="6319645">
                <a:moveTo>
                  <a:pt x="397046" y="0"/>
                </a:moveTo>
                <a:lnTo>
                  <a:pt x="9508954" y="0"/>
                </a:lnTo>
                <a:cubicBezTo>
                  <a:pt x="9728236" y="0"/>
                  <a:pt x="9906000" y="177764"/>
                  <a:pt x="9906000" y="397046"/>
                </a:cubicBezTo>
                <a:lnTo>
                  <a:pt x="9906000" y="1461241"/>
                </a:lnTo>
                <a:lnTo>
                  <a:pt x="9906000" y="1510068"/>
                </a:lnTo>
                <a:lnTo>
                  <a:pt x="9906000" y="6319645"/>
                </a:lnTo>
                <a:lnTo>
                  <a:pt x="0" y="6319645"/>
                </a:lnTo>
                <a:lnTo>
                  <a:pt x="0" y="1510068"/>
                </a:lnTo>
                <a:lnTo>
                  <a:pt x="0" y="1461241"/>
                </a:lnTo>
                <a:lnTo>
                  <a:pt x="0" y="397046"/>
                </a:lnTo>
                <a:cubicBezTo>
                  <a:pt x="0" y="177764"/>
                  <a:pt x="177764" y="0"/>
                  <a:pt x="397046" y="0"/>
                </a:cubicBezTo>
                <a:close/>
              </a:path>
            </a:pathLst>
          </a:custGeom>
          <a:solidFill>
            <a:srgbClr val="004A88"/>
          </a:solidFill>
          <a:ln>
            <a:noFill/>
          </a:ln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>
            <a:off x="377371" y="-65705"/>
            <a:ext cx="0" cy="11305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317726" y="1118773"/>
            <a:ext cx="119290" cy="119290"/>
            <a:chOff x="1727199" y="1814285"/>
            <a:chExt cx="275772" cy="275771"/>
          </a:xfrm>
        </p:grpSpPr>
        <p:cxnSp>
          <p:nvCxnSpPr>
            <p:cNvPr id="37" name="직선 연결선 36"/>
            <p:cNvCxnSpPr/>
            <p:nvPr/>
          </p:nvCxnSpPr>
          <p:spPr>
            <a:xfrm>
              <a:off x="1727200" y="1814286"/>
              <a:ext cx="254000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 flipH="1">
              <a:off x="1727199" y="1814285"/>
              <a:ext cx="275772" cy="275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572904" y="806186"/>
            <a:ext cx="758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solidFill>
                  <a:srgbClr val="FFC000"/>
                </a:solidFill>
                <a:latin typeface="Mont Heavy DEMO" panose="00000A00000000000000" pitchFamily="50" charset="0"/>
              </a:rPr>
              <a:t>02</a:t>
            </a:r>
            <a:endParaRPr lang="ko-KR" altLang="en-US" sz="3600" dirty="0">
              <a:solidFill>
                <a:srgbClr val="FFC000"/>
              </a:solidFill>
              <a:latin typeface="Mont Heavy DEMO" panose="00000A00000000000000" pitchFamily="50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71834" y="821232"/>
            <a:ext cx="44200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b="1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</a:t>
            </a: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컨소시엄</a:t>
            </a:r>
            <a:endParaRPr lang="en-US" altLang="ko-KR" b="1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ko-KR" altLang="en-US" b="1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안내 ⑤</a:t>
            </a:r>
            <a:endParaRPr lang="ko-KR" altLang="en-US" b="1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83" y="992039"/>
            <a:ext cx="1367893" cy="26608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458" y="1793167"/>
            <a:ext cx="3688381" cy="2057804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271833" y="1735394"/>
            <a:ext cx="2541933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20000"/>
              </a:lnSpc>
            </a:pPr>
            <a:r>
              <a:rPr lang="en-US" altLang="ko-KR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SMS </a:t>
            </a:r>
            <a:r>
              <a:rPr lang="ko-KR" altLang="en-US" sz="16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0000800000000000000" pitchFamily="50" charset="-127"/>
                <a:ea typeface="KoPubWorld돋움체_Pro Bold" panose="00000800000000000000" pitchFamily="50" charset="-127"/>
                <a:cs typeface="KoPubWorld돋움체_Pro Bold" panose="00000800000000000000" pitchFamily="50" charset="-127"/>
              </a:rPr>
              <a:t>인증방법</a:t>
            </a:r>
            <a:endParaRPr lang="en-US" altLang="ko-KR" sz="16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0000800000000000000" pitchFamily="50" charset="-127"/>
              <a:ea typeface="KoPubWorld돋움체_Pro Bold" panose="00000800000000000000" pitchFamily="50" charset="-127"/>
              <a:cs typeface="KoPubWorld돋움체_Pro Bold" panose="000008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Step1. 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선택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Step2. 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소속대학 학번 입력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Step3. 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최초 수강생의 주민번호 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</a:t>
            </a: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            6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자리 입력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  <a:p>
            <a:pPr fontAlgn="base" latinLnBrk="0">
              <a:lnSpc>
                <a:spcPct val="120000"/>
              </a:lnSpc>
            </a:pPr>
            <a:r>
              <a:rPr lang="en-US" altLang="ko-KR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Step4.  </a:t>
            </a:r>
            <a:r>
              <a:rPr lang="ko-KR" altLang="en-US" sz="14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로그인 버튼 클릭</a:t>
            </a:r>
            <a:endParaRPr lang="en-US" altLang="ko-KR" sz="14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458" y="4651006"/>
            <a:ext cx="3732251" cy="1804964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7697092" y="1652251"/>
            <a:ext cx="1462080" cy="3462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SMS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인증 클릭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828306" y="2480807"/>
            <a:ext cx="1319917" cy="29419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5960165" y="5363319"/>
            <a:ext cx="1056198" cy="32981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741738" y="4476996"/>
            <a:ext cx="209023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※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인증번호 발송 버튼 클릭 후     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  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수강생의 핸드폰 번호로 전송된        </a:t>
            </a:r>
            <a:endParaRPr lang="en-US" altLang="ko-KR" sz="1200" spc="-12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200" spc="-12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    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인증번호 </a:t>
            </a:r>
            <a:r>
              <a:rPr lang="en-US" altLang="ko-KR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4</a:t>
            </a:r>
            <a:r>
              <a:rPr lang="ko-KR" altLang="en-US" sz="1200" spc="-12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KoPubWorld돋움체_Pro Bold" panose="020B0600000101010101" charset="-127"/>
                <a:ea typeface="KoPubWorld돋움체_Pro Bold" panose="020B0600000101010101" charset="-127"/>
                <a:cs typeface="KoPubWorld돋움체_Pro Bold" panose="020B0600000101010101" charset="-127"/>
              </a:rPr>
              <a:t>자리 입력</a:t>
            </a:r>
            <a:endParaRPr lang="ko-KR" altLang="en-US" sz="1200" spc="-12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KoPubWorld돋움체_Pro Bold" panose="020B0600000101010101" charset="-127"/>
              <a:ea typeface="KoPubWorld돋움체_Pro Bold" panose="020B0600000101010101" charset="-127"/>
              <a:cs typeface="KoPubWorld돋움체_Pro Bold" panose="020B0600000101010101" charset="-127"/>
            </a:endParaRPr>
          </a:p>
        </p:txBody>
      </p:sp>
      <p:cxnSp>
        <p:nvCxnSpPr>
          <p:cNvPr id="6" name="직선 화살표 연결선 5"/>
          <p:cNvCxnSpPr/>
          <p:nvPr/>
        </p:nvCxnSpPr>
        <p:spPr>
          <a:xfrm>
            <a:off x="5778698" y="3850971"/>
            <a:ext cx="0" cy="77137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flipH="1">
            <a:off x="1261977" y="2404962"/>
            <a:ext cx="9856" cy="1167754"/>
          </a:xfrm>
          <a:prstGeom prst="straightConnector1">
            <a:avLst/>
          </a:prstGeom>
          <a:ln w="38100">
            <a:gradFill>
              <a:gsLst>
                <a:gs pos="0">
                  <a:srgbClr val="12C2E9"/>
                </a:gs>
                <a:gs pos="50000">
                  <a:srgbClr val="C471ED"/>
                </a:gs>
                <a:gs pos="100000">
                  <a:srgbClr val="F64F59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모서리가 둥근 직사각형 21"/>
          <p:cNvSpPr/>
          <p:nvPr/>
        </p:nvSpPr>
        <p:spPr>
          <a:xfrm>
            <a:off x="1261978" y="1735394"/>
            <a:ext cx="1306294" cy="385241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 rot="5400000">
            <a:off x="-1635824" y="3414284"/>
            <a:ext cx="40014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fontAlgn="base" latinLnBrk="0">
              <a:lnSpc>
                <a:spcPct val="120000"/>
              </a:lnSpc>
            </a:pP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대학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e-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러닝 기반 학점인정 컨소시엄 </a:t>
            </a:r>
            <a:r>
              <a:rPr lang="en-US" altLang="ko-KR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2021-1</a:t>
            </a:r>
            <a:r>
              <a:rPr lang="ko-KR" altLang="en-US" sz="1000" spc="-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alpha val="70000"/>
                  </a:schemeClr>
                </a:solidFill>
                <a:latin typeface="KoPubWorld돋움체_Pro Light" panose="00000300000000000000" pitchFamily="50" charset="-127"/>
                <a:ea typeface="KoPubWorld돋움체_Pro Light" panose="00000300000000000000" pitchFamily="50" charset="-127"/>
                <a:cs typeface="KoPubWorld돋움체_Pro Light" panose="00000300000000000000" pitchFamily="50" charset="-127"/>
              </a:rPr>
              <a:t>학기 수강 안내</a:t>
            </a:r>
            <a:endParaRPr lang="ko-KR" altLang="en-US" sz="1000" spc="-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alpha val="70000"/>
                </a:schemeClr>
              </a:solidFill>
              <a:latin typeface="KoPubWorld돋움체_Pro Light" panose="00000300000000000000" pitchFamily="50" charset="-127"/>
              <a:ea typeface="KoPubWorld돋움체_Pro Light" panose="00000300000000000000" pitchFamily="50" charset="-127"/>
              <a:cs typeface="KoPubWorld돋움체_Pro Light" panose="000003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2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</TotalTime>
  <Words>1970</Words>
  <Application>Microsoft Office PowerPoint</Application>
  <PresentationFormat>A4 용지(210x297mm)</PresentationFormat>
  <Paragraphs>330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6" baseType="lpstr">
      <vt:lpstr>Mont Heavy DEMO</vt:lpstr>
      <vt:lpstr>맑은 고딕</vt:lpstr>
      <vt:lpstr>KoPubWorld돋움체_Pro Bold</vt:lpstr>
      <vt:lpstr>Arial</vt:lpstr>
      <vt:lpstr>KoPubWorld돋움체_Pro Light</vt:lpstr>
      <vt:lpstr>나눔바른고딕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240</cp:revision>
  <dcterms:created xsi:type="dcterms:W3CDTF">2019-08-01T06:59:06Z</dcterms:created>
  <dcterms:modified xsi:type="dcterms:W3CDTF">2021-02-24T04:24:35Z</dcterms:modified>
</cp:coreProperties>
</file>